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4" r:id="rId1"/>
  </p:sldMasterIdLst>
  <p:sldIdLst>
    <p:sldId id="518" r:id="rId2"/>
    <p:sldId id="512" r:id="rId3"/>
    <p:sldId id="508" r:id="rId4"/>
    <p:sldId id="509" r:id="rId5"/>
    <p:sldId id="510" r:id="rId6"/>
    <p:sldId id="511" r:id="rId7"/>
    <p:sldId id="519" r:id="rId8"/>
    <p:sldId id="517" r:id="rId9"/>
    <p:sldId id="520" r:id="rId10"/>
    <p:sldId id="514" r:id="rId11"/>
    <p:sldId id="513" r:id="rId12"/>
    <p:sldId id="515" r:id="rId13"/>
    <p:sldId id="51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Дмитрий Боровиков" initials="ДБ" lastIdx="2" clrIdx="0">
    <p:extLst>
      <p:ext uri="{19B8F6BF-5375-455C-9EA6-DF929625EA0E}">
        <p15:presenceInfo xmlns:p15="http://schemas.microsoft.com/office/powerpoint/2012/main" xmlns="" userId="ff1df7eaf67220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80" autoAdjust="0"/>
    <p:restoredTop sz="94660"/>
  </p:normalViewPr>
  <p:slideViewPr>
    <p:cSldViewPr snapToGrid="0">
      <p:cViewPr varScale="1">
        <p:scale>
          <a:sx n="116" d="100"/>
          <a:sy n="116" d="100"/>
        </p:scale>
        <p:origin x="-14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10T16:08:38.578" idx="1">
    <p:pos x="6656" y="1232"/>
    <p:text/>
    <p:extLst>
      <p:ext uri="{C676402C-5697-4E1C-873F-D02D1690AC5C}">
        <p15:threadingInfo xmlns:p15="http://schemas.microsoft.com/office/powerpoint/2012/main" xmlns=""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2-10T16:56:11.376" idx="2">
    <p:pos x="3376" y="2864"/>
    <p:text/>
    <p:extLst>
      <p:ext uri="{C676402C-5697-4E1C-873F-D02D1690AC5C}">
        <p15:threadingInfo xmlns:p15="http://schemas.microsoft.com/office/powerpoint/2012/main" xmlns=""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74D643B-434F-492C-A13C-36B392DC16F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22FEB461-D9F2-4E46-AFB2-A87983D03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F8AC76C0-A2BC-43D7-919B-CB6C3B234B06}"/>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F94D21C6-027F-4518-BF13-530D362E5965}"/>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xmlns="" id="{DD2572E5-A9E4-4779-8B2A-6229F4AC7D3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28782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F65FEA6-AC63-490A-8D8F-7373B4C68ED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26CD12DF-E44B-4A45-9253-F30757AB1C4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F6D6FFB9-7EAF-4F2D-953F-942CCD850FD8}"/>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62F738A8-8804-4D36-A2E6-8EAA5D01F48B}"/>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xmlns="" id="{8919E241-6B7F-40E1-8AAD-A2CB2FB14B4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221333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BCE73C45-ABA7-4ECA-B9C6-31AF4DA192B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BB7980F1-BA5D-4F2A-964A-179E1BADB8D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60BBC07-ABB3-4BFB-A086-12B8F7EA96B9}"/>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262E8623-8300-4BC9-ACAC-2227A89A82B4}"/>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xmlns="" id="{58CFA98E-947A-43E4-A5BE-82600810B1EC}"/>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135117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B6512E7-6B83-4F1C-A04A-497ECF6A97F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CCE2173C-1886-4F22-BD4E-8BE1B893A77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B7AD617D-4AB3-49FC-937F-A92BB177BD7B}"/>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DFB9154D-F903-4732-8E7A-F3FB02A98CAC}"/>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xmlns="" id="{E22F10BF-8CC5-40C1-8463-579E9B739F97}"/>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95477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C1B677B-22FD-47AE-A1A6-BFBA8814471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F4934813-6635-456F-B2C0-B101AFC078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4708948A-990B-4AD7-A555-42160E06A63D}"/>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54CF3E69-A424-4D1D-8987-783987DBD231}"/>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xmlns="" id="{70C6FFDD-FD20-4EBF-8F78-3C476A00EF60}"/>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4253481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8473A33-AD8F-4D87-8FAD-C7861A7A8AA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0EC7E6BA-3E9D-44F4-A1A4-A00E7A59AAD1}"/>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1AF39465-EA3D-4159-A7B9-8C73B972A46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50B2ECB1-CE70-48A7-9E27-B997E529F9BF}"/>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6" name="Нижний колонтитул 5">
            <a:extLst>
              <a:ext uri="{FF2B5EF4-FFF2-40B4-BE49-F238E27FC236}">
                <a16:creationId xmlns:a16="http://schemas.microsoft.com/office/drawing/2014/main" xmlns="" id="{BA0E9538-1AE0-4F9C-A529-66CFD48FB2EC}"/>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xmlns="" id="{E2A6CE68-72C4-46B0-9A17-6F3B1A6E381E}"/>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59843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CD317F3-5E11-4B47-8502-B498774AE5F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D4BD2288-4F6B-4F5D-B398-842D924763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272CD5EE-6E55-456C-9375-12F0361577A4}"/>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EF2CF89D-4225-4697-87E2-8E9DDF511B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CB72ABA8-6F2E-495B-A3C3-6202F2938EB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87BB4B0C-F058-4042-93E2-D8D331011CF1}"/>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8" name="Нижний колонтитул 7">
            <a:extLst>
              <a:ext uri="{FF2B5EF4-FFF2-40B4-BE49-F238E27FC236}">
                <a16:creationId xmlns:a16="http://schemas.microsoft.com/office/drawing/2014/main" xmlns="" id="{F4AFDD9A-94F1-4A0B-B8E9-D628819D1275}"/>
              </a:ext>
            </a:extLst>
          </p:cNvPr>
          <p:cNvSpPr>
            <a:spLocks noGrp="1"/>
          </p:cNvSpPr>
          <p:nvPr>
            <p:ph type="ftr" sz="quarter" idx="11"/>
          </p:nvPr>
        </p:nvSpPr>
        <p:spPr/>
        <p:txBody>
          <a:bodyPr/>
          <a:lstStyle/>
          <a:p>
            <a:endParaRPr lang="en-US" dirty="0"/>
          </a:p>
        </p:txBody>
      </p:sp>
      <p:sp>
        <p:nvSpPr>
          <p:cNvPr id="9" name="Номер слайда 8">
            <a:extLst>
              <a:ext uri="{FF2B5EF4-FFF2-40B4-BE49-F238E27FC236}">
                <a16:creationId xmlns:a16="http://schemas.microsoft.com/office/drawing/2014/main" xmlns="" id="{DFCB279E-B95B-4F57-90A9-4FCCF527078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210839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B406248-27E4-43E3-BC75-CD909418ECE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0D37B0CF-DF0D-4054-9D6C-12B11DF9BAFE}"/>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4" name="Нижний колонтитул 3">
            <a:extLst>
              <a:ext uri="{FF2B5EF4-FFF2-40B4-BE49-F238E27FC236}">
                <a16:creationId xmlns:a16="http://schemas.microsoft.com/office/drawing/2014/main" xmlns="" id="{AA1FA1DF-45D2-4143-8A65-A2C6B77D48AE}"/>
              </a:ext>
            </a:extLst>
          </p:cNvPr>
          <p:cNvSpPr>
            <a:spLocks noGrp="1"/>
          </p:cNvSpPr>
          <p:nvPr>
            <p:ph type="ftr" sz="quarter" idx="11"/>
          </p:nvPr>
        </p:nvSpPr>
        <p:spPr/>
        <p:txBody>
          <a:bodyPr/>
          <a:lstStyle/>
          <a:p>
            <a:endParaRPr lang="en-US" dirty="0"/>
          </a:p>
        </p:txBody>
      </p:sp>
      <p:sp>
        <p:nvSpPr>
          <p:cNvPr id="5" name="Номер слайда 4">
            <a:extLst>
              <a:ext uri="{FF2B5EF4-FFF2-40B4-BE49-F238E27FC236}">
                <a16:creationId xmlns:a16="http://schemas.microsoft.com/office/drawing/2014/main" xmlns="" id="{89EA2E54-270F-4E66-86DC-109E087D33ED}"/>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900942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9E22407B-19E4-483D-B740-A333C1F4EC43}"/>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3" name="Нижний колонтитул 2">
            <a:extLst>
              <a:ext uri="{FF2B5EF4-FFF2-40B4-BE49-F238E27FC236}">
                <a16:creationId xmlns:a16="http://schemas.microsoft.com/office/drawing/2014/main" xmlns="" id="{CC7DFC22-197D-4713-AE24-D04CD17A0846}"/>
              </a:ext>
            </a:extLst>
          </p:cNvPr>
          <p:cNvSpPr>
            <a:spLocks noGrp="1"/>
          </p:cNvSpPr>
          <p:nvPr>
            <p:ph type="ftr" sz="quarter" idx="11"/>
          </p:nvPr>
        </p:nvSpPr>
        <p:spPr/>
        <p:txBody>
          <a:bodyPr/>
          <a:lstStyle/>
          <a:p>
            <a:endParaRPr lang="en-US" dirty="0"/>
          </a:p>
        </p:txBody>
      </p:sp>
      <p:sp>
        <p:nvSpPr>
          <p:cNvPr id="4" name="Номер слайда 3">
            <a:extLst>
              <a:ext uri="{FF2B5EF4-FFF2-40B4-BE49-F238E27FC236}">
                <a16:creationId xmlns:a16="http://schemas.microsoft.com/office/drawing/2014/main" xmlns="" id="{794F37D0-87A3-4D1C-BE64-63C2AA46F335}"/>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104288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F1A7EC3-038C-494C-A887-95AF34B0562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10EC383F-FF99-40BC-87E5-AFAF6D2481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0438AA48-452E-426C-9615-2D5F3CADDD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8F9DE96F-1829-41DB-B47C-DE92F1CCAB91}"/>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6" name="Нижний колонтитул 5">
            <a:extLst>
              <a:ext uri="{FF2B5EF4-FFF2-40B4-BE49-F238E27FC236}">
                <a16:creationId xmlns:a16="http://schemas.microsoft.com/office/drawing/2014/main" xmlns="" id="{6B1BC814-3AA1-4E12-8430-5BFEBBC7EDFC}"/>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xmlns="" id="{BB864C80-5C4B-47E7-862B-CF4275D5AE48}"/>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233737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F78A7F-E755-4266-922B-8745376273D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569A7301-A153-4F5B-AA80-72EB14756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C000F0DB-B0EB-4549-8389-37F656B570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92561E39-56D6-4735-B7E7-D38610513D81}"/>
              </a:ext>
            </a:extLst>
          </p:cNvPr>
          <p:cNvSpPr>
            <a:spLocks noGrp="1"/>
          </p:cNvSpPr>
          <p:nvPr>
            <p:ph type="dt" sz="half" idx="10"/>
          </p:nvPr>
        </p:nvSpPr>
        <p:spPr/>
        <p:txBody>
          <a:bodyPr/>
          <a:lstStyle/>
          <a:p>
            <a:fld id="{48A87A34-81AB-432B-8DAE-1953F412C126}" type="datetimeFigureOut">
              <a:rPr lang="en-US" smtClean="0"/>
              <a:pPr/>
              <a:t>2/11/2021</a:t>
            </a:fld>
            <a:endParaRPr lang="en-US" dirty="0"/>
          </a:p>
        </p:txBody>
      </p:sp>
      <p:sp>
        <p:nvSpPr>
          <p:cNvPr id="6" name="Нижний колонтитул 5">
            <a:extLst>
              <a:ext uri="{FF2B5EF4-FFF2-40B4-BE49-F238E27FC236}">
                <a16:creationId xmlns:a16="http://schemas.microsoft.com/office/drawing/2014/main" xmlns="" id="{7BEAEC41-2378-40CB-8547-D819271E94CD}"/>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xmlns="" id="{CECC929E-954F-4340-A616-10E903E683C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56072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8B96F3F-F219-439C-B7A3-FE84A2157F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36F7CBD5-ED3A-44B3-B513-ABC70F8CD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B84B4B3-D83E-45C4-943E-BF9A7681C0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2/11/2021</a:t>
            </a:fld>
            <a:endParaRPr lang="en-US" dirty="0"/>
          </a:p>
        </p:txBody>
      </p:sp>
      <p:sp>
        <p:nvSpPr>
          <p:cNvPr id="5" name="Нижний колонтитул 4">
            <a:extLst>
              <a:ext uri="{FF2B5EF4-FFF2-40B4-BE49-F238E27FC236}">
                <a16:creationId xmlns:a16="http://schemas.microsoft.com/office/drawing/2014/main" xmlns="" id="{973D249A-6D42-42D0-8DB5-44A85971A5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a:extLst>
              <a:ext uri="{FF2B5EF4-FFF2-40B4-BE49-F238E27FC236}">
                <a16:creationId xmlns:a16="http://schemas.microsoft.com/office/drawing/2014/main" xmlns="" id="{290D5541-5A05-4522-9297-C7B6CEB38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xmlns="" val="376412954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hyperlink" Target="https://e.ototvet.ru/npd-doc?npmid=99&amp;npid=565798059&amp;anchor=ZAP20FC3DD"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vip.1otruda.r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e.ototvet.ru/npd-doc?npmid=99&amp;npid=901850788&amp;anchor=XA00M9G2N4" TargetMode="External"/><Relationship Id="rId2" Type="http://schemas.openxmlformats.org/officeDocument/2006/relationships/hyperlink" Target="https://e.ototvet.ru/npd-doc?npmid=99&amp;npid=901850788&amp;anchor=XA00M902N2" TargetMode="Externa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E59C2C6-C36A-458D-90FF-2A6BDD61A716}"/>
              </a:ext>
            </a:extLst>
          </p:cNvPr>
          <p:cNvSpPr txBox="1"/>
          <p:nvPr/>
        </p:nvSpPr>
        <p:spPr>
          <a:xfrm>
            <a:off x="2819400" y="2507734"/>
            <a:ext cx="7137400" cy="2123658"/>
          </a:xfrm>
          <a:prstGeom prst="rect">
            <a:avLst/>
          </a:prstGeom>
          <a:noFill/>
        </p:spPr>
        <p:txBody>
          <a:bodyPr wrap="square">
            <a:spAutoFit/>
          </a:bodyPr>
          <a:lstStyle/>
          <a:p>
            <a:pPr algn="ctr"/>
            <a:r>
              <a:rPr lang="ru-RU"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Изменения в трудовом </a:t>
            </a:r>
            <a:r>
              <a:rPr lang="ru-RU" sz="4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законодательстве по охране труда</a:t>
            </a:r>
            <a:endParaRPr lang="ru-RU" sz="4400" dirty="0"/>
          </a:p>
        </p:txBody>
      </p:sp>
    </p:spTree>
    <p:extLst>
      <p:ext uri="{BB962C8B-B14F-4D97-AF65-F5344CB8AC3E}">
        <p14:creationId xmlns:p14="http://schemas.microsoft.com/office/powerpoint/2010/main" xmlns="" val="3162345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DA113B4-AE3C-4BC8-8B4B-357EE4BE883C}"/>
              </a:ext>
            </a:extLst>
          </p:cNvPr>
          <p:cNvSpPr txBox="1"/>
          <p:nvPr/>
        </p:nvSpPr>
        <p:spPr>
          <a:xfrm>
            <a:off x="228600" y="197346"/>
            <a:ext cx="11747500" cy="6370975"/>
          </a:xfrm>
          <a:prstGeom prst="rect">
            <a:avLst/>
          </a:prstGeom>
          <a:noFill/>
        </p:spPr>
        <p:txBody>
          <a:bodyPr wrap="square">
            <a:spAutoFit/>
          </a:bodyPr>
          <a:lstStyle/>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Медицинские осмотры:</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Приказ Министерства здравоохранения и социального развития Российской Федерации от 12 апреля 2011 г. N 302н </a:t>
            </a:r>
            <a:r>
              <a:rPr lang="ru-RU" altLang="ru-RU" sz="2400" dirty="0">
                <a:solidFill>
                  <a:schemeClr val="accent1"/>
                </a:solidFill>
                <a:latin typeface="Times New Roman" panose="02020603050405020304" pitchFamily="18" charset="0"/>
                <a:cs typeface="Times New Roman" panose="02020603050405020304" pitchFamily="18" charset="0"/>
              </a:rPr>
              <a:t>(действует до 1 апреля 2021 г.)</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С Приказ Министерства здравоохранения Российской Федерации от 28.01.2021 № 29н "Об утверждении Порядка проведения обязательных предварительных и периодических медицинских осмотров работников, предусмотренных частью четвертой статьи 213 Трудового кодекса Российской Федерации, перечня медицинских противопоказаний к осуществлению работ с вредными и (или) опасными производственными факторами, а также работам, при выполнении которых проводятся обязательные предварительные и периодические медицинские осмотры» </a:t>
            </a:r>
            <a:r>
              <a:rPr lang="ru-RU" altLang="ru-RU" sz="2400" dirty="0">
                <a:solidFill>
                  <a:srgbClr val="C00000"/>
                </a:solidFill>
                <a:latin typeface="Times New Roman" panose="02020603050405020304" pitchFamily="18" charset="0"/>
                <a:cs typeface="Times New Roman" panose="02020603050405020304" pitchFamily="18" charset="0"/>
              </a:rPr>
              <a:t>( с 01.04.2021)</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Приказ Министерства труда и социальной защиты Российской Федерации, Министерства здравоохранения Российской Федерации от 31.12.2020 № 988н/1420н "Об утверждении перечня вредных и (или) опасных производственных факторов и работ, при выполнении которых проводятся обязательные предварительные медицинские осмотры при поступлении на работу и периодические медицинские осмотры» </a:t>
            </a:r>
          </a:p>
          <a:p>
            <a:pPr algn="just">
              <a:buFont typeface="Wingdings 2" panose="05020102010507070707" pitchFamily="18" charset="2"/>
              <a:buNone/>
            </a:pPr>
            <a:r>
              <a:rPr lang="ru-RU" altLang="ru-RU" sz="2400" dirty="0">
                <a:solidFill>
                  <a:srgbClr val="C00000"/>
                </a:solidFill>
                <a:latin typeface="Times New Roman" panose="02020603050405020304" pitchFamily="18" charset="0"/>
                <a:cs typeface="Times New Roman" panose="02020603050405020304" pitchFamily="18" charset="0"/>
              </a:rPr>
              <a:t>( с 01.04.2021)</a:t>
            </a:r>
          </a:p>
        </p:txBody>
      </p:sp>
    </p:spTree>
    <p:extLst>
      <p:ext uri="{BB962C8B-B14F-4D97-AF65-F5344CB8AC3E}">
        <p14:creationId xmlns:p14="http://schemas.microsoft.com/office/powerpoint/2010/main" xmlns="" val="4130970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559C7F6-56DE-4357-BFC6-6C240B083A7A}"/>
              </a:ext>
            </a:extLst>
          </p:cNvPr>
          <p:cNvSpPr txBox="1"/>
          <p:nvPr/>
        </p:nvSpPr>
        <p:spPr>
          <a:xfrm>
            <a:off x="1416050" y="361434"/>
            <a:ext cx="9359900" cy="523220"/>
          </a:xfrm>
          <a:prstGeom prst="rect">
            <a:avLst/>
          </a:prstGeom>
          <a:noFill/>
        </p:spPr>
        <p:txBody>
          <a:bodyPr wrap="square">
            <a:spAutoFit/>
          </a:bodyPr>
          <a:lstStyle/>
          <a:p>
            <a:r>
              <a:rPr lang="ru-RU" altLang="ru-RU" sz="2800" b="1" dirty="0">
                <a:solidFill>
                  <a:srgbClr val="C00000"/>
                </a:solidFill>
                <a:latin typeface="Times New Roman" panose="02020603050405020304" pitchFamily="18" charset="0"/>
                <a:cs typeface="Times New Roman" panose="02020603050405020304" pitchFamily="18" charset="0"/>
              </a:rPr>
              <a:t>Постановление Правительства РФ от 31.12.2020 N 2467</a:t>
            </a:r>
            <a:endParaRPr lang="ru-RU" sz="2800" dirty="0">
              <a:solidFill>
                <a:srgbClr val="C00000"/>
              </a:solidFill>
            </a:endParaRPr>
          </a:p>
        </p:txBody>
      </p:sp>
      <p:sp>
        <p:nvSpPr>
          <p:cNvPr id="5" name="TextBox 4">
            <a:extLst>
              <a:ext uri="{FF2B5EF4-FFF2-40B4-BE49-F238E27FC236}">
                <a16:creationId xmlns:a16="http://schemas.microsoft.com/office/drawing/2014/main" xmlns="" id="{823A4673-47E9-423F-B18B-17FEF7AC2D0F}"/>
              </a:ext>
            </a:extLst>
          </p:cNvPr>
          <p:cNvSpPr txBox="1"/>
          <p:nvPr/>
        </p:nvSpPr>
        <p:spPr>
          <a:xfrm>
            <a:off x="444500" y="884654"/>
            <a:ext cx="11506200" cy="5632311"/>
          </a:xfrm>
          <a:prstGeom prst="rect">
            <a:avLst/>
          </a:prstGeom>
          <a:noFill/>
        </p:spPr>
        <p:txBody>
          <a:bodyPr wrap="square">
            <a:spAutoFit/>
          </a:bodyPr>
          <a:lstStyle/>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Продлены сроки действия и осуществление контроля за соблюдением работодателями требований трудового законодательства по следующим актам:</a:t>
            </a:r>
          </a:p>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СИЗ </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828. Приказы уполномоченных федеральных органов исполнительной власти об утверждении типовых норм бесплатной выдачи специальной одежды, специальной обуви и других средств индивидуальной защиты работникам (статья 221 Трудового кодекса Российской Федерации)</a:t>
            </a:r>
            <a:r>
              <a:rPr lang="ru-RU" altLang="ru-RU" sz="2400" dirty="0">
                <a:solidFill>
                  <a:schemeClr val="accent1"/>
                </a:solidFill>
                <a:latin typeface="Times New Roman" panose="02020603050405020304" pitchFamily="18" charset="0"/>
                <a:cs typeface="Times New Roman" panose="02020603050405020304" pitchFamily="18" charset="0"/>
              </a:rPr>
              <a:t> (без ограничения срока)</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916. Приказ Министерства здравоохранения и социального развития Российской Федерации от 1 июня 2009 г. N 290н </a:t>
            </a:r>
            <a:r>
              <a:rPr lang="ru-RU" altLang="ru-RU" sz="2400" dirty="0">
                <a:solidFill>
                  <a:schemeClr val="accent1"/>
                </a:solidFill>
                <a:latin typeface="Times New Roman" panose="02020603050405020304" pitchFamily="18" charset="0"/>
                <a:cs typeface="Times New Roman" panose="02020603050405020304" pitchFamily="18" charset="0"/>
              </a:rPr>
              <a:t>(без ограничения срока)</a:t>
            </a:r>
          </a:p>
          <a:p>
            <a:pPr algn="just">
              <a:buFont typeface="Wingdings 2" panose="05020102010507070707" pitchFamily="18" charset="2"/>
              <a:buNone/>
            </a:pPr>
            <a:endParaRPr lang="ru-RU" altLang="ru-RU" sz="2400" dirty="0">
              <a:solidFill>
                <a:schemeClr val="accent1"/>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920. </a:t>
            </a:r>
            <a:r>
              <a:rPr lang="ru-RU" altLang="ru-RU" sz="2400" b="1" dirty="0">
                <a:solidFill>
                  <a:srgbClr val="FF0000"/>
                </a:solidFill>
                <a:latin typeface="Times New Roman" panose="02020603050405020304" pitchFamily="18" charset="0"/>
                <a:cs typeface="Times New Roman" panose="02020603050405020304" pitchFamily="18" charset="0"/>
              </a:rPr>
              <a:t>Смывающие и обеззараживающие:</a:t>
            </a:r>
          </a:p>
          <a:p>
            <a:pPr algn="just">
              <a:buFont typeface="Wingdings 2" panose="05020102010507070707" pitchFamily="18" charset="2"/>
              <a:buNone/>
            </a:pPr>
            <a:endParaRPr lang="ru-RU" altLang="ru-RU" sz="2400" dirty="0">
              <a:solidFill>
                <a:schemeClr val="accent1"/>
              </a:solidFill>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Приказ Министерства здравоохранения и социального развития Российской Федерации от 17 декабря 2010 г. N 1122н</a:t>
            </a:r>
            <a:r>
              <a:rPr lang="ru-RU" sz="2400" dirty="0">
                <a:solidFill>
                  <a:schemeClr val="accent1"/>
                </a:solidFill>
                <a:latin typeface="Times New Roman" panose="02020603050405020304" pitchFamily="18" charset="0"/>
                <a:cs typeface="Times New Roman" panose="02020603050405020304" pitchFamily="18" charset="0"/>
              </a:rPr>
              <a:t> (без ограничения срока)</a:t>
            </a:r>
            <a:endParaRPr 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endParaRPr lang="ru-RU" altLang="ru-RU" sz="24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65348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24AD87-D793-4D54-8189-B2F51B59D631}"/>
              </a:ext>
            </a:extLst>
          </p:cNvPr>
          <p:cNvSpPr txBox="1"/>
          <p:nvPr/>
        </p:nvSpPr>
        <p:spPr>
          <a:xfrm>
            <a:off x="704850" y="373440"/>
            <a:ext cx="10782300" cy="6740307"/>
          </a:xfrm>
          <a:prstGeom prst="rect">
            <a:avLst/>
          </a:prstGeom>
          <a:noFill/>
        </p:spPr>
        <p:txBody>
          <a:bodyPr wrap="square">
            <a:spAutoFit/>
          </a:bodyPr>
          <a:lstStyle/>
          <a:p>
            <a:pPr algn="just">
              <a:buFont typeface="Wingdings 2" panose="05020102010507070707" pitchFamily="18" charset="2"/>
              <a:buNone/>
            </a:pPr>
            <a:endParaRPr lang="ru-RU" altLang="ru-RU" sz="2400" b="1" dirty="0">
              <a:solidFill>
                <a:srgbClr val="FF0000"/>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solidFill>
                  <a:schemeClr val="accent1">
                    <a:lumMod val="75000"/>
                  </a:schemeClr>
                </a:solidFill>
                <a:latin typeface="Times New Roman" panose="02020603050405020304" pitchFamily="18" charset="0"/>
                <a:cs typeface="Times New Roman" panose="02020603050405020304" pitchFamily="18" charset="0"/>
              </a:rPr>
              <a:t>Постановление Правительства РФ от 31.12.2020г. № 2467:</a:t>
            </a:r>
          </a:p>
          <a:p>
            <a:pPr algn="just">
              <a:buFont typeface="Wingdings 2" panose="05020102010507070707" pitchFamily="18" charset="2"/>
              <a:buNone/>
            </a:pPr>
            <a:endParaRPr lang="ru-RU" altLang="ru-RU" sz="2400" dirty="0">
              <a:solidFill>
                <a:schemeClr val="accent1">
                  <a:lumMod val="75000"/>
                </a:schemeClr>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Постановление Правительства Российской Федерации от 28 апреля 1993 г. N 377 "О реализации Закона Российской Федерации "О психиатрической помощи и гарантиях прав граждан при ее оказании"</a:t>
            </a:r>
            <a:r>
              <a:rPr lang="ru-RU" altLang="ru-RU" sz="2400" dirty="0">
                <a:solidFill>
                  <a:srgbClr val="FF0000"/>
                </a:solidFill>
                <a:latin typeface="Times New Roman" panose="02020603050405020304" pitchFamily="18" charset="0"/>
                <a:cs typeface="Times New Roman" panose="02020603050405020304" pitchFamily="18" charset="0"/>
              </a:rPr>
              <a:t> (до 1 сентября 2021 г.)</a:t>
            </a:r>
          </a:p>
          <a:p>
            <a:pPr algn="just">
              <a:buFont typeface="Wingdings 2" panose="05020102010507070707" pitchFamily="18" charset="2"/>
              <a:buNone/>
            </a:pPr>
            <a:endParaRPr lang="ru-RU" altLang="ru-RU" sz="2400" dirty="0">
              <a:solidFill>
                <a:srgbClr val="FF0000"/>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Постановление Правительства Российской Федерации от 23 сентября 2002 г. N 695 "О прохождении обязательного психиатрического освидетельствования работниками, … а также работающими в условиях повышенной опасности"</a:t>
            </a:r>
            <a:r>
              <a:rPr lang="ru-RU" altLang="ru-RU" sz="2400" dirty="0">
                <a:solidFill>
                  <a:schemeClr val="accent1"/>
                </a:solidFill>
                <a:latin typeface="Times New Roman" panose="02020603050405020304" pitchFamily="18" charset="0"/>
                <a:cs typeface="Times New Roman" panose="02020603050405020304" pitchFamily="18" charset="0"/>
              </a:rPr>
              <a:t> </a:t>
            </a:r>
            <a:r>
              <a:rPr lang="ru-RU" altLang="ru-RU" sz="2400" dirty="0">
                <a:solidFill>
                  <a:srgbClr val="FF0000"/>
                </a:solidFill>
                <a:latin typeface="Times New Roman" panose="02020603050405020304" pitchFamily="18" charset="0"/>
                <a:cs typeface="Times New Roman" panose="02020603050405020304" pitchFamily="18" charset="0"/>
              </a:rPr>
              <a:t>(до 1 сентября 2021 г.)</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909. Постановление Министерства труда и социальной защиты Российской Федерации N 1, Министерства образования Российской Федерации N 29 от 13 января 2003 г. "Об утверждении Порядка обучения по охране труда и проверки знаний требований охраны труда работников организаций» </a:t>
            </a:r>
            <a:r>
              <a:rPr lang="ru-RU" sz="2400" dirty="0">
                <a:solidFill>
                  <a:srgbClr val="FF0000"/>
                </a:solidFill>
                <a:latin typeface="Times New Roman" panose="02020603050405020304" pitchFamily="18" charset="0"/>
                <a:cs typeface="Times New Roman" panose="02020603050405020304" pitchFamily="18" charset="0"/>
              </a:rPr>
              <a:t>(до 1 сентября 2021 г.)</a:t>
            </a:r>
          </a:p>
          <a:p>
            <a:pPr algn="just">
              <a:buFont typeface="Wingdings 2" panose="05020102010507070707" pitchFamily="18" charset="2"/>
              <a:buNone/>
            </a:pPr>
            <a:endParaRPr lang="ru-RU" altLang="ru-RU"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92312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943F080-E475-4193-9C48-F5CCBC900F9E}"/>
              </a:ext>
            </a:extLst>
          </p:cNvPr>
          <p:cNvSpPr txBox="1"/>
          <p:nvPr/>
        </p:nvSpPr>
        <p:spPr>
          <a:xfrm>
            <a:off x="539750" y="417127"/>
            <a:ext cx="11290300" cy="6264920"/>
          </a:xfrm>
          <a:prstGeom prst="rect">
            <a:avLst/>
          </a:prstGeom>
          <a:noFill/>
        </p:spPr>
        <p:txBody>
          <a:bodyPr wrap="square">
            <a:spAutoFit/>
          </a:bodyPr>
          <a:lstStyle/>
          <a:p>
            <a:pPr>
              <a:lnSpc>
                <a:spcPct val="107000"/>
              </a:lnSpc>
              <a:spcAft>
                <a:spcPts val="80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Если работник впервые назначен на должность, где он выполняет обязанности в области защиты от чрезвычайных ситуаций, ему нужно получить дополнительное профессиональное образование в области защиты от чрезвычайных ситуаций в течение первого года работы (</a:t>
            </a:r>
            <a:r>
              <a:rPr lang="ru-RU" sz="2600" u="none" strike="noStrike" dirty="0">
                <a:effectLst/>
                <a:latin typeface="Times New Roman" panose="02020603050405020304" pitchFamily="18" charset="0"/>
                <a:ea typeface="Calibri" panose="020F0502020204030204" pitchFamily="34" charset="0"/>
                <a:cs typeface="Times New Roman" panose="02020603050405020304" pitchFamily="18" charset="0"/>
                <a:hlinkClick r:id="rId2"/>
              </a:rPr>
              <a:t>п. 5</a:t>
            </a: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постановления Правительства </a:t>
            </a:r>
            <a:r>
              <a:rPr lang="ru-RU"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от 18.09.2020 № 1485).</a:t>
            </a:r>
          </a:p>
          <a:p>
            <a:pPr>
              <a:lnSpc>
                <a:spcPct val="107000"/>
              </a:lnSpc>
              <a:spcAft>
                <a:spcPts val="800"/>
              </a:spcAft>
            </a:pPr>
            <a:endParaRPr lang="ru-RU" sz="2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По новым противопожарным правилам в соответствии с </a:t>
            </a:r>
            <a:r>
              <a:rPr lang="ru-RU"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Постановлением Правительства РФ от 16.09.2020г № 1479 </a:t>
            </a: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«Об утверждении правил противопожарного режима»   организация должна вести </a:t>
            </a:r>
            <a:r>
              <a:rPr lang="ru-RU" sz="26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журнал эксплуатации систем противопожарной защиты </a:t>
            </a: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в который вписываются все работы, которые ведутся со средствами обеспечения пожарной безопасности. Можно продолжать вести журнал по техобслуживанию огнетушителей, но при проверке МЧС будет проверять ведение журнала, который теперь требуется вести по новым правилам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6478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8DD5DC45-A61D-4E94-907C-DB7879A6404F}"/>
              </a:ext>
            </a:extLst>
          </p:cNvPr>
          <p:cNvSpPr txBox="1"/>
          <p:nvPr/>
        </p:nvSpPr>
        <p:spPr>
          <a:xfrm>
            <a:off x="3048000" y="107434"/>
            <a:ext cx="6096000" cy="646331"/>
          </a:xfrm>
          <a:prstGeom prst="rect">
            <a:avLst/>
          </a:prstGeom>
          <a:noFill/>
        </p:spPr>
        <p:txBody>
          <a:bodyPr wrap="square">
            <a:spAutoFit/>
          </a:bodyPr>
          <a:lstStyle/>
          <a:p>
            <a:r>
              <a:rPr lang="ru-RU" altLang="ru-RU" sz="1800" b="1" dirty="0">
                <a:solidFill>
                  <a:schemeClr val="tx1"/>
                </a:solidFill>
                <a:latin typeface="Times New Roman" panose="02020603050405020304" pitchFamily="18" charset="0"/>
                <a:cs typeface="Times New Roman" panose="02020603050405020304" pitchFamily="18" charset="0"/>
              </a:rPr>
              <a:t>«</a:t>
            </a:r>
            <a:r>
              <a:rPr lang="ru-RU" altLang="ru-RU" sz="3600" dirty="0">
                <a:solidFill>
                  <a:srgbClr val="C00000"/>
                </a:solidFill>
                <a:latin typeface="Times New Roman" panose="02020603050405020304" pitchFamily="18" charset="0"/>
                <a:cs typeface="Times New Roman" panose="02020603050405020304" pitchFamily="18" charset="0"/>
              </a:rPr>
              <a:t>Регуляторная гильотина»</a:t>
            </a:r>
            <a:endParaRPr lang="ru-RU" sz="3600" dirty="0">
              <a:solidFill>
                <a:srgbClr val="C00000"/>
              </a:solidFill>
            </a:endParaRPr>
          </a:p>
        </p:txBody>
      </p:sp>
      <p:sp>
        <p:nvSpPr>
          <p:cNvPr id="9" name="TextBox 8">
            <a:extLst>
              <a:ext uri="{FF2B5EF4-FFF2-40B4-BE49-F238E27FC236}">
                <a16:creationId xmlns:a16="http://schemas.microsoft.com/office/drawing/2014/main" xmlns="" id="{266D181A-2A41-4726-B163-0FF32E8B4AC0}"/>
              </a:ext>
            </a:extLst>
          </p:cNvPr>
          <p:cNvSpPr txBox="1"/>
          <p:nvPr/>
        </p:nvSpPr>
        <p:spPr>
          <a:xfrm>
            <a:off x="727075" y="856357"/>
            <a:ext cx="10255250" cy="6001643"/>
          </a:xfrm>
          <a:prstGeom prst="rect">
            <a:avLst/>
          </a:prstGeom>
          <a:noFill/>
        </p:spPr>
        <p:txBody>
          <a:bodyPr wrap="square">
            <a:spAutoFit/>
          </a:bodyPr>
          <a:lstStyle/>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	Минтруд планирует в рамках реализации «регуляторной гильотины» сократить количество нормативных актов в сфере охраны труда на 93,3%. - вместо 1091 НПА б всего 73. Правила по охране труда: будет действовать 48 ПОТ (18 новых правил и 30 актуализированных старых 2012-2019 </a:t>
            </a:r>
            <a:r>
              <a:rPr lang="ru-RU" altLang="ru-RU" sz="2400" dirty="0" err="1">
                <a:latin typeface="Times New Roman" panose="02020603050405020304" pitchFamily="18" charset="0"/>
                <a:cs typeface="Times New Roman" panose="02020603050405020304" pitchFamily="18" charset="0"/>
              </a:rPr>
              <a:t>гг</a:t>
            </a:r>
            <a:r>
              <a:rPr lang="ru-RU" altLang="ru-RU" sz="2400" dirty="0">
                <a:latin typeface="Times New Roman" panose="02020603050405020304" pitchFamily="18" charset="0"/>
                <a:cs typeface="Times New Roman" panose="02020603050405020304" pitchFamily="18" charset="0"/>
              </a:rPr>
              <a:t>). По состоянию на 01.01.2021 опубликовано 40 новых Правил по охране труда, из них 38 действуют с 01.01.2021.</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Взамен типовых инструкций будет предложена единая структура инструкций по охране труда которая установит единый подход к инструкциям и поможет работодателям в процессе их разработки. </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Планируется, что в июле 2021 года вместо 66 Типовых отраслевых норм выдачи СИЗ выйдут единые нормы, в которых используется совершенно иной принцип подбора спецодежды, спецобуви и других СИЗ. Выдача СИЗ не по профессии работника, а по опасности, которые существуют на его рабочем месте.</a:t>
            </a:r>
          </a:p>
        </p:txBody>
      </p:sp>
    </p:spTree>
    <p:extLst>
      <p:ext uri="{BB962C8B-B14F-4D97-AF65-F5344CB8AC3E}">
        <p14:creationId xmlns:p14="http://schemas.microsoft.com/office/powerpoint/2010/main" xmlns="" val="163331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F83BF5-00C5-401E-93DE-D7E136821475}"/>
              </a:ext>
            </a:extLst>
          </p:cNvPr>
          <p:cNvSpPr txBox="1"/>
          <p:nvPr/>
        </p:nvSpPr>
        <p:spPr>
          <a:xfrm>
            <a:off x="266700" y="238478"/>
            <a:ext cx="11747500" cy="6396431"/>
          </a:xfrm>
          <a:prstGeom prst="rect">
            <a:avLst/>
          </a:prstGeom>
          <a:noFill/>
        </p:spPr>
        <p:txBody>
          <a:bodyPr wrap="square">
            <a:spAutoFit/>
          </a:bodyPr>
          <a:lstStyle/>
          <a:p>
            <a:pPr algn="just">
              <a:lnSpc>
                <a:spcPct val="115000"/>
              </a:lnSpc>
              <a:spcAft>
                <a:spcPts val="1000"/>
              </a:spcAft>
            </a:pPr>
            <a:r>
              <a:rPr lang="ru-RU"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Перечень новых правил по охране, затрагивающих образовательные организации.</a:t>
            </a:r>
            <a:endPar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Приказ Министерства труда и социальной защиты Российской Федерации от 27.11.2020 г. № 834н «Об утверждении Правил по охране труда при использовании отдельных видов химических веществ и материалов, при химической чистке, стирке, обеззараживании и дезактивации»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учитель химии, лаборант кабинета химии, машинист по стирке белья и специальной одежды)</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Приказ Министерства труда и социальной защиты Российской Федерации от 23.09.2020 г. № 644н «Об утверждении Правил по охране труда в лесозаготовительном, деревообрабатывающем производствах и при выполнении лесохозяйственных работ»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учитель технологии)</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Приказ Министерства труда и социальной защиты Российской Федерации от 17.12.2020 г. № 924н «Об утверждении Правил по охране труда при эксплуатации объектов теплоснабжения и </a:t>
            </a:r>
            <a:r>
              <a:rPr lang="ru-RU"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теплопотребляющих</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установок»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кочегар)</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67233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D53ED8C-D2A4-491A-9E56-2390E49780BB}"/>
              </a:ext>
            </a:extLst>
          </p:cNvPr>
          <p:cNvSpPr txBox="1"/>
          <p:nvPr/>
        </p:nvSpPr>
        <p:spPr>
          <a:xfrm>
            <a:off x="266700" y="333632"/>
            <a:ext cx="11658600" cy="5971699"/>
          </a:xfrm>
          <a:prstGeom prst="rect">
            <a:avLst/>
          </a:prstGeom>
          <a:noFill/>
        </p:spPr>
        <p:txBody>
          <a:bodyPr wrap="square">
            <a:spAutoFit/>
          </a:bodyPr>
          <a:lstStyle/>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Приказ Министерства труда и социальной защиты Российской Федерации от 15.12.2020 г. № 903н «Об утверждении Правил по охране труда при эксплуатации электроустановок»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Приказ Министерства труда и социальной защиты Российской Федерации от 11.12.2020 г. № 884н «Об утверждении Правил по охране труда при выполнении электросварочных и газосварочных работ»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электросварщик, газосварщик)</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Приказ Министерства труда и социальной защиты Российской Федерации от 09.12.2020 г. № 871н «Об утверждении Правил по охране труда на автомобильном транспорте»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водитель)</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 Приказ Министерства труда и социальной защиты Российской Федерации от 16.11.2020 г. № 782н «Об утверждении Правил по охране труда при работе на высоте»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 рабочий по комплексному обслуживанию зданий)</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263226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EFC9447-CC01-458E-8F49-ADE1D1CFB6CD}"/>
              </a:ext>
            </a:extLst>
          </p:cNvPr>
          <p:cNvSpPr txBox="1"/>
          <p:nvPr/>
        </p:nvSpPr>
        <p:spPr>
          <a:xfrm>
            <a:off x="317500" y="203486"/>
            <a:ext cx="11658600" cy="6556795"/>
          </a:xfrm>
          <a:prstGeom prst="rect">
            <a:avLst/>
          </a:prstGeom>
          <a:noFill/>
        </p:spPr>
        <p:txBody>
          <a:bodyPr wrap="square">
            <a:spAutoFit/>
          </a:bodyPr>
          <a:lstStyle/>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 Приказ Министерства труда и социальной защиты Российской Федерации от 28.10.2020 г. № 753н «Об утверждении Правил по охране труда при погрузочно-разгрузочных работах и размещении грузов»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кладовщик, кастелянша, рабочий по комплексному обслуживанию зданий)</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 Приказ Министерства труда и социальной защиты Российской Федерации от 27.11.2020 г. № 835н «Об утверждении Правил по охране труда при работе с инструментом и приспособлениями»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 рабочий по комплексному обслуживанию зданий, слесарь сантехник, учитель технологии)</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 Приказ Министерства труда и социальной защиты Российской Федерации от 15.12.2020 г. № 902н «Об утверждении Правил по охране труда при работе в ограниченных и замкнутых пространствах» </a:t>
            </a:r>
            <a:r>
              <a:rPr lang="ru-RU" sz="23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(вступает в силу с 01.03.2021 г.)</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рабочий по комплексному обслуживанию зданий, слесарь сантехник)</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 Приказ Министерства труда и социальной защиты Российской Федерации от 29.10.2020 г. № 758н «Об утверждении Правил по охране труда в жилищно-коммунальном хозяйстве»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дворник, уборщик служебных помещений, слесарь сантехник)</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416401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E0D2A78-6877-47BB-B2A5-BF06B12CE1D0}"/>
              </a:ext>
            </a:extLst>
          </p:cNvPr>
          <p:cNvSpPr txBox="1"/>
          <p:nvPr/>
        </p:nvSpPr>
        <p:spPr>
          <a:xfrm>
            <a:off x="457200" y="197346"/>
            <a:ext cx="11277600" cy="6463308"/>
          </a:xfrm>
          <a:prstGeom prst="rect">
            <a:avLst/>
          </a:prstGeom>
          <a:noFill/>
        </p:spPr>
        <p:txBody>
          <a:bodyPr wrap="square">
            <a:spAutoFit/>
          </a:bodyPr>
          <a:lstStyle/>
          <a:p>
            <a:pPr algn="just"/>
            <a:r>
              <a:rPr lang="ru-RU" sz="2300" dirty="0">
                <a:latin typeface="Times New Roman" panose="02020603050405020304" pitchFamily="18" charset="0"/>
                <a:cs typeface="Times New Roman" panose="02020603050405020304" pitchFamily="18" charset="0"/>
              </a:rPr>
              <a:t>12. Приказ Министерства труда и социальной защиты Российской Федерации от 02.12.2020 г. № 849н «Об утверждении Правил по охране труда при выполнении окрасочных работ» (примеры должностей: рабочий по комплексному обслуживанию зданий).</a:t>
            </a:r>
          </a:p>
          <a:p>
            <a:pPr algn="just"/>
            <a:r>
              <a:rPr lang="ru-RU" sz="2300" dirty="0">
                <a:latin typeface="Times New Roman" panose="02020603050405020304" pitchFamily="18" charset="0"/>
                <a:cs typeface="Times New Roman" panose="02020603050405020304" pitchFamily="18" charset="0"/>
              </a:rPr>
              <a:t>13. Приказ Министерства труда и социальной защиты Российской Федерации от 11.12.2020 г. №886н «Об утверждении правил по охране труда  на морских судах и судах внутреннего водного транспорта». (для организаций  использующих водный транспорт)  </a:t>
            </a:r>
          </a:p>
          <a:p>
            <a:pPr algn="just"/>
            <a:r>
              <a:rPr lang="ru-RU" sz="2300" dirty="0">
                <a:latin typeface="Times New Roman" panose="02020603050405020304" pitchFamily="18" charset="0"/>
                <a:cs typeface="Times New Roman" panose="02020603050405020304" pitchFamily="18" charset="0"/>
              </a:rPr>
              <a:t>14. Приказ Министерства труда и социальной защиты Российской Федерации от 11.12.2020 г. №883н «Об утверждении правил по охране труда  при строительстве, реконструкции и ремонте» (примеры должностей: рабочий по комплексному обслуживанию зданий).</a:t>
            </a:r>
          </a:p>
          <a:p>
            <a:pPr algn="just"/>
            <a:r>
              <a:rPr lang="ru-RU" sz="2300" dirty="0">
                <a:latin typeface="Times New Roman" panose="02020603050405020304" pitchFamily="18" charset="0"/>
                <a:cs typeface="Times New Roman" panose="02020603050405020304" pitchFamily="18" charset="0"/>
              </a:rPr>
              <a:t>15. Приказ Министерства труда и социальной защиты Российской Федерации от 27.10.2020 г. №746н «Об утверждении правил по охране труда  в сельском хозяйстве» (для работ выполняемых в сельском хозяйстве,  на пришкольных учебно-опытных участке).</a:t>
            </a:r>
          </a:p>
          <a:p>
            <a:pPr algn="just"/>
            <a:r>
              <a:rPr lang="ru-RU" sz="2300" dirty="0">
                <a:latin typeface="Times New Roman" panose="02020603050405020304" pitchFamily="18" charset="0"/>
                <a:cs typeface="Times New Roman" panose="02020603050405020304" pitchFamily="18" charset="0"/>
              </a:rPr>
              <a:t> 16. Приказ Министерства труда и социальной защиты Российской Федерации от 16.11.2020 г. №780н «Об утверждении правил по охране труда  при проведении работ в легкой промышленности» (для работ по изготовлению и ремонту текстильных изделий). </a:t>
            </a:r>
          </a:p>
        </p:txBody>
      </p:sp>
    </p:spTree>
    <p:extLst>
      <p:ext uri="{BB962C8B-B14F-4D97-AF65-F5344CB8AC3E}">
        <p14:creationId xmlns:p14="http://schemas.microsoft.com/office/powerpoint/2010/main" xmlns="" val="757716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2008821-2689-4396-94D7-DC8B10D55C3E}"/>
              </a:ext>
            </a:extLst>
          </p:cNvPr>
          <p:cNvSpPr txBox="1"/>
          <p:nvPr/>
        </p:nvSpPr>
        <p:spPr>
          <a:xfrm>
            <a:off x="355600" y="225979"/>
            <a:ext cx="11480800" cy="6415026"/>
          </a:xfrm>
          <a:prstGeom prst="rect">
            <a:avLst/>
          </a:prstGeom>
          <a:noFill/>
        </p:spPr>
        <p:txBody>
          <a:bodyPr wrap="square">
            <a:spAutoFit/>
          </a:bodyPr>
          <a:lstStyle/>
          <a:p>
            <a:pPr algn="ctr">
              <a:lnSpc>
                <a:spcPct val="107000"/>
              </a:lnSpc>
              <a:spcAft>
                <a:spcPts val="750"/>
              </a:spcAft>
            </a:pPr>
            <a:r>
              <a:rPr lang="ru-RU"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Письмо Минтруда России от 14.01.2021 № 15-2/10/В-167</a:t>
            </a:r>
            <a:br>
              <a:rPr lang="ru-RU"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b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«О разъяснениях в связи с вступлением в силу с 1 января 2021 г. новых правил по охране труда»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75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a:t>
            </a: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Внеочередная проверка знаний требований охраны труда работников организаций независимо от срока проведения предыдущей проверки проводится при введении новых или внесении изменений и дополнений в действующие законодательные и иные нормативные правовые акты, содержащие требования охраны труда. В данном случае осуществляется проверка знаний </a:t>
            </a:r>
            <a:r>
              <a:rPr lang="ru-RU"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только этих законодательных и нормативных правовых актов (</a:t>
            </a:r>
            <a:r>
              <a:rPr lang="ru-RU" sz="1800" i="1" u="sng" dirty="0">
                <a:solidFill>
                  <a:srgbClr val="01745C"/>
                </a:solidFill>
                <a:effectLst/>
                <a:latin typeface="Arial" panose="020B0604020202020204" pitchFamily="34" charset="0"/>
                <a:ea typeface="Times New Roman" panose="02020603050405020304" pitchFamily="18" charset="0"/>
                <a:cs typeface="Times New Roman" panose="02020603050405020304" pitchFamily="18" charset="0"/>
                <a:hlinkClick r:id="rId2"/>
              </a:rPr>
              <a:t>пункт 3.3 Порядка</a:t>
            </a:r>
            <a:r>
              <a:rPr lang="ru-RU"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a:t>
            </a: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r>
              <a:rPr lang="ru-RU" sz="1800" i="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в объеме тех новых правил по охране труда, которые регулируют трудовую деятельность работников.</a:t>
            </a: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Форма, порядок (включая сроки проведения) и продолжительность проверки знания требований охраны труда работников устанавливаются работодателем (или уполномоченным им лицом) в соответствии с нормативными правовыми актами, регулирующими безопасность конкретных видов работ.</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С вступлением в силу с 1 января 2021 г. новых правил по охране труда должна быть организована работа по актуализации комплекта нормативных правовых актов, содержащих требования охраны труда в соответствии со спецификой своей деятельности, в том числе инструкций по охране труда, программ обучения по охране труда работников, информационных материалов, использующихся в целях информирования работников об условиях и охране труда на рабочих местах, о риске повреждения здоровья в объеме тех новых правил по охране труда, которые регулируют трудовую деятельность работников.</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ru-RU"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Зам. Министра   </a:t>
            </a:r>
            <a:r>
              <a:rPr lang="ru-RU" sz="1800" dirty="0" err="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А.В.Вовченко</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633682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419374C-75A5-41CB-81E0-B157BD54C948}"/>
              </a:ext>
            </a:extLst>
          </p:cNvPr>
          <p:cNvSpPr txBox="1"/>
          <p:nvPr/>
        </p:nvSpPr>
        <p:spPr>
          <a:xfrm>
            <a:off x="571500" y="210810"/>
            <a:ext cx="11049000" cy="5685018"/>
          </a:xfrm>
          <a:prstGeom prst="rect">
            <a:avLst/>
          </a:prstGeom>
          <a:noFill/>
        </p:spPr>
        <p:txBody>
          <a:bodyPr wrap="square">
            <a:spAutoFit/>
          </a:bodyPr>
          <a:lstStyle/>
          <a:p>
            <a:pPr algn="just">
              <a:lnSpc>
                <a:spcPct val="107000"/>
              </a:lnSpc>
              <a:spcAft>
                <a:spcPts val="800"/>
              </a:spcAft>
            </a:pPr>
            <a:r>
              <a:rPr lang="ru-RU" sz="28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Внеочередные обучения требованиям охраны труда:</a:t>
            </a:r>
            <a:r>
              <a:rPr lang="ru-RU" sz="20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ts val="2100"/>
              </a:lnSpc>
              <a:spcAft>
                <a:spcPts val="1200"/>
              </a:spcAf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При изменении требований по охране труда в соответствии с новыми нормами нужно:</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525"/>
              </a:spcAft>
              <a:buSzPts val="1000"/>
              <a:buFont typeface="Symbol" panose="05050102010706020507" pitchFamily="18" charset="2"/>
              <a:buChar char=""/>
              <a:tabLst>
                <a:tab pos="457200" algn="l"/>
              </a:tabLs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внести изменения в локальные акты организации;</a:t>
            </a:r>
            <a:endPar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525"/>
              </a:spcAft>
              <a:buSzPts val="1000"/>
              <a:buFont typeface="Symbol" panose="05050102010706020507" pitchFamily="18" charset="2"/>
              <a:buChar char=""/>
              <a:tabLst>
                <a:tab pos="457200" algn="l"/>
              </a:tabLs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провести внеплановые инструктажи с работниками;</a:t>
            </a:r>
            <a:endPar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525"/>
              </a:spcAft>
              <a:buSzPts val="1000"/>
              <a:buFont typeface="Symbol" panose="05050102010706020507" pitchFamily="18" charset="2"/>
              <a:buChar char=""/>
              <a:tabLst>
                <a:tab pos="457200" algn="l"/>
              </a:tabLs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организовать обучение с внеочередной проверкой знаний по новым правилам охраны труда.</a:t>
            </a:r>
          </a:p>
          <a:p>
            <a:pPr marL="342900" lvl="0" indent="-342900">
              <a:lnSpc>
                <a:spcPct val="107000"/>
              </a:lnSpc>
              <a:spcAft>
                <a:spcPts val="525"/>
              </a:spcAft>
              <a:buSzPts val="1000"/>
              <a:buFont typeface="Symbol" panose="05050102010706020507" pitchFamily="18" charset="2"/>
              <a:buChar char=""/>
              <a:tabLst>
                <a:tab pos="457200" algn="l"/>
              </a:tabLst>
            </a:pPr>
            <a:endPar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100"/>
              </a:lnSpc>
              <a:spcAft>
                <a:spcPts val="800"/>
              </a:spcAf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Подготовьте приказ о проведении обучения и внеочередного экзамена.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100"/>
              </a:lnSpc>
              <a:spcAft>
                <a:spcPts val="800"/>
              </a:spcAft>
            </a:pP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Проверку знаний проводит комиссия, члены которой уже прошли обучение и внеочередную проверку знаний с учетом новых требований в учебном центре (</a:t>
            </a:r>
            <a:r>
              <a:rPr lang="ru-RU" sz="2400" u="sng" dirty="0" err="1">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2"/>
              </a:rPr>
              <a:t>пп</a:t>
            </a:r>
            <a:r>
              <a:rPr lang="ru-RU" sz="2400" u="sng" dirty="0">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2"/>
              </a:rPr>
              <a:t>. 2.3.2</a:t>
            </a: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ru-RU" sz="2400" u="sng" dirty="0">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3"/>
              </a:rPr>
              <a:t>3.4</a:t>
            </a: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Порядка № 1/29). Только после этого они смогут провести экзамен на знание новых нормативных актов с работниками.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2100"/>
              </a:lnSpc>
              <a:spcAft>
                <a:spcPts val="80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89003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F3C4A32-4DFF-4AC6-841C-965720C9C940}"/>
              </a:ext>
            </a:extLst>
          </p:cNvPr>
          <p:cNvSpPr txBox="1"/>
          <p:nvPr/>
        </p:nvSpPr>
        <p:spPr>
          <a:xfrm>
            <a:off x="571500" y="278635"/>
            <a:ext cx="11252200" cy="5203860"/>
          </a:xfrm>
          <a:prstGeom prst="rect">
            <a:avLst/>
          </a:prstGeom>
          <a:noFill/>
        </p:spPr>
        <p:txBody>
          <a:bodyPr wrap="square">
            <a:spAutoFit/>
          </a:bodyPr>
          <a:lstStyle/>
          <a:p>
            <a:pPr algn="ctr">
              <a:lnSpc>
                <a:spcPct val="107000"/>
              </a:lnSpc>
              <a:spcAft>
                <a:spcPts val="800"/>
              </a:spcAft>
            </a:pPr>
            <a:r>
              <a:rPr lang="ru-RU" sz="2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ПОСТАНОВЛЕНИЕ</a:t>
            </a:r>
          </a:p>
          <a:p>
            <a:pPr algn="ctr">
              <a:lnSpc>
                <a:spcPct val="107000"/>
              </a:lnSpc>
              <a:spcAft>
                <a:spcPts val="800"/>
              </a:spcAft>
            </a:pPr>
            <a:r>
              <a:rPr lang="ru-RU" sz="2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Главного санитарного врача от 28 сентября 2020 г. N 28 </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b="1" dirty="0">
                <a:effectLst/>
                <a:latin typeface="Times New Roman" panose="02020603050405020304" pitchFamily="18" charset="0"/>
                <a:ea typeface="Calibri" panose="020F0502020204030204" pitchFamily="34" charset="0"/>
                <a:cs typeface="Times New Roman" panose="02020603050405020304" pitchFamily="18" charset="0"/>
              </a:rPr>
              <a:t>«ОБ УТВЕРЖДЕНИИ САНИТАРНЫХ ПРАВИЛ СП 2.4.3648-20 "САНИТАРНО-ЭПИДЕМИОЛОГИЧЕСКИЕ ТРЕБОВАНИЯ К ОРГАНИЗАЦИЯМ ВОСПИТАНИЯ И ОБУЧЕНИЯ, ОТДЫХА И ОЗДОРОВЛЕНИЯ ДЕТЕЙ И МОЛОДЕЖИ«</a:t>
            </a:r>
          </a:p>
          <a:p>
            <a:pPr algn="just">
              <a:lnSpc>
                <a:spcPct val="107000"/>
              </a:lnSpc>
              <a:spcAft>
                <a:spcPts val="80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Действие с 1.01.2021 до 1.01.2027г. (48 страниц).  </a:t>
            </a:r>
          </a:p>
          <a:p>
            <a:pPr algn="just">
              <a:lnSpc>
                <a:spcPct val="107000"/>
              </a:lnSpc>
              <a:spcAft>
                <a:spcPts val="800"/>
              </a:spcAft>
            </a:pPr>
            <a:endParaRPr lang="ru-RU" sz="24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RU" sz="24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b="1"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34 СанПин относящихся к образованию утратили свою силу с 1.01.2021г.</a:t>
            </a:r>
            <a:endParaRPr lang="ru-RU" sz="24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744040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824</TotalTime>
  <Words>1097</Words>
  <Application>Microsoft Office PowerPoint</Application>
  <PresentationFormat>Произвольный</PresentationFormat>
  <Paragraphs>71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Дмитрий Боровиков</dc:creator>
  <cp:lastModifiedBy>prof</cp:lastModifiedBy>
  <cp:revision>21</cp:revision>
  <dcterms:created xsi:type="dcterms:W3CDTF">2021-02-05T10:56:14Z</dcterms:created>
  <dcterms:modified xsi:type="dcterms:W3CDTF">2021-02-11T11:47:14Z</dcterms:modified>
</cp:coreProperties>
</file>