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70" r:id="rId9"/>
    <p:sldId id="268" r:id="rId10"/>
    <p:sldId id="269" r:id="rId11"/>
    <p:sldId id="271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65" d="100"/>
          <a:sy n="65" d="100"/>
        </p:scale>
        <p:origin x="640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9D88C7-3313-4733-BE82-098296FAF0DE}" type="doc">
      <dgm:prSet loTypeId="urn:microsoft.com/office/officeart/2005/8/layout/vList2" loCatId="list" qsTypeId="urn:microsoft.com/office/officeart/2005/8/quickstyle/3d9" qsCatId="3D" csTypeId="urn:microsoft.com/office/officeart/2005/8/colors/accent0_1" csCatId="mainScheme" phldr="1"/>
      <dgm:spPr>
        <a:scene3d>
          <a:camera prst="obliqueTopLeft"/>
          <a:lightRig rig="soft" dir="t"/>
          <a:backdrop>
            <a:anchor x="0" y="0" z="-210000"/>
            <a:norm dx="0" dy="0" dz="914400"/>
            <a:up dx="0" dy="914400" dz="0"/>
          </a:backdrop>
        </a:scene3d>
      </dgm:spPr>
      <dgm:t>
        <a:bodyPr/>
        <a:lstStyle/>
        <a:p>
          <a:endParaRPr lang="ru-RU"/>
        </a:p>
      </dgm:t>
    </dgm:pt>
    <dgm:pt modelId="{313720FC-2277-40FB-BE75-33AD31DC8673}">
      <dgm:prSet/>
      <dgm:spPr>
        <a:solidFill>
          <a:schemeClr val="accent4">
            <a:lumMod val="20000"/>
            <a:lumOff val="80000"/>
          </a:schemeClr>
        </a:solidFill>
        <a:effectLst>
          <a:softEdge rad="12700"/>
        </a:effectLst>
        <a:sp3d extrusionH="152250" prstMaterial="matte">
          <a:bevelT w="165100" prst="coolSlant"/>
        </a:sp3d>
      </dgm:spPr>
      <dgm:t>
        <a:bodyPr/>
        <a:lstStyle/>
        <a:p>
          <a:pPr algn="just" rtl="0"/>
          <a:r>
            <a:rPr lang="ru-RU" dirty="0">
              <a:solidFill>
                <a:srgbClr val="002060"/>
              </a:solidFill>
            </a:rPr>
            <a:t>За принятие решения должно проголосовать квалифицированное большинство </a:t>
          </a:r>
          <a:r>
            <a:rPr lang="ru-RU" dirty="0">
              <a:solidFill>
                <a:srgbClr val="C00000"/>
              </a:solidFill>
            </a:rPr>
            <a:t>(не менее 52%)</a:t>
          </a:r>
          <a:r>
            <a:rPr lang="ru-RU" dirty="0">
              <a:solidFill>
                <a:srgbClr val="002060"/>
              </a:solidFill>
            </a:rPr>
            <a:t> от присутствующих при наличии кворума</a:t>
          </a:r>
        </a:p>
      </dgm:t>
    </dgm:pt>
    <dgm:pt modelId="{49057B27-289F-48AE-A8CE-AFBCF358DFE8}" type="parTrans" cxnId="{0525C7CC-12A1-44C2-8F8A-2C65370EFDE1}">
      <dgm:prSet/>
      <dgm:spPr/>
      <dgm:t>
        <a:bodyPr/>
        <a:lstStyle/>
        <a:p>
          <a:endParaRPr lang="ru-RU"/>
        </a:p>
      </dgm:t>
    </dgm:pt>
    <dgm:pt modelId="{6E6768B4-74F0-42CF-A337-F9AE55D29244}" type="sibTrans" cxnId="{0525C7CC-12A1-44C2-8F8A-2C65370EFDE1}">
      <dgm:prSet/>
      <dgm:spPr/>
      <dgm:t>
        <a:bodyPr/>
        <a:lstStyle/>
        <a:p>
          <a:endParaRPr lang="ru-RU"/>
        </a:p>
      </dgm:t>
    </dgm:pt>
    <dgm:pt modelId="{096C247A-C9C9-4312-AC69-2E1AF9810115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rtl="0"/>
          <a:endParaRPr lang="ru-RU" i="1" dirty="0"/>
        </a:p>
      </dgm:t>
    </dgm:pt>
    <dgm:pt modelId="{26CCDAC4-5DEE-4A7E-9A7F-B9FE85B9F1F5}" type="parTrans" cxnId="{584B12FC-62C6-4B32-9557-86F7DAD8C23F}">
      <dgm:prSet/>
      <dgm:spPr/>
      <dgm:t>
        <a:bodyPr/>
        <a:lstStyle/>
        <a:p>
          <a:endParaRPr lang="ru-RU"/>
        </a:p>
      </dgm:t>
    </dgm:pt>
    <dgm:pt modelId="{9F77BDFB-79E6-4E47-9D7E-0D30518FF39B}" type="sibTrans" cxnId="{584B12FC-62C6-4B32-9557-86F7DAD8C23F}">
      <dgm:prSet/>
      <dgm:spPr/>
      <dgm:t>
        <a:bodyPr/>
        <a:lstStyle/>
        <a:p>
          <a:endParaRPr lang="ru-RU"/>
        </a:p>
      </dgm:t>
    </dgm:pt>
    <dgm:pt modelId="{CE144A2B-1BFB-45C6-8121-CB89B7D33072}" type="pres">
      <dgm:prSet presAssocID="{8C9D88C7-3313-4733-BE82-098296FAF0D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BFA474-8F39-4C94-B43B-C68FBFDBB9DB}" type="pres">
      <dgm:prSet presAssocID="{313720FC-2277-40FB-BE75-33AD31DC867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10DED-DC6F-4269-BD36-A404D3EAAC00}" type="pres">
      <dgm:prSet presAssocID="{6E6768B4-74F0-42CF-A337-F9AE55D29244}" presName="spacer" presStyleCnt="0"/>
      <dgm:spPr/>
    </dgm:pt>
    <dgm:pt modelId="{DDB16954-ED71-4123-9F7E-298E08D9A0B1}" type="pres">
      <dgm:prSet presAssocID="{096C247A-C9C9-4312-AC69-2E1AF981011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25C7CC-12A1-44C2-8F8A-2C65370EFDE1}" srcId="{8C9D88C7-3313-4733-BE82-098296FAF0DE}" destId="{313720FC-2277-40FB-BE75-33AD31DC8673}" srcOrd="0" destOrd="0" parTransId="{49057B27-289F-48AE-A8CE-AFBCF358DFE8}" sibTransId="{6E6768B4-74F0-42CF-A337-F9AE55D29244}"/>
    <dgm:cxn modelId="{97D87283-604E-4A5E-9BAC-BA6F7EAA044A}" type="presOf" srcId="{096C247A-C9C9-4312-AC69-2E1AF9810115}" destId="{DDB16954-ED71-4123-9F7E-298E08D9A0B1}" srcOrd="0" destOrd="0" presId="urn:microsoft.com/office/officeart/2005/8/layout/vList2"/>
    <dgm:cxn modelId="{06C0DBC7-9E35-4131-A04E-E236FCC0F6A5}" type="presOf" srcId="{8C9D88C7-3313-4733-BE82-098296FAF0DE}" destId="{CE144A2B-1BFB-45C6-8121-CB89B7D33072}" srcOrd="0" destOrd="0" presId="urn:microsoft.com/office/officeart/2005/8/layout/vList2"/>
    <dgm:cxn modelId="{584B12FC-62C6-4B32-9557-86F7DAD8C23F}" srcId="{8C9D88C7-3313-4733-BE82-098296FAF0DE}" destId="{096C247A-C9C9-4312-AC69-2E1AF9810115}" srcOrd="1" destOrd="0" parTransId="{26CCDAC4-5DEE-4A7E-9A7F-B9FE85B9F1F5}" sibTransId="{9F77BDFB-79E6-4E47-9D7E-0D30518FF39B}"/>
    <dgm:cxn modelId="{84AE1E0E-D22A-4563-B5BE-2B9B01F194FA}" type="presOf" srcId="{313720FC-2277-40FB-BE75-33AD31DC8673}" destId="{43BFA474-8F39-4C94-B43B-C68FBFDBB9DB}" srcOrd="0" destOrd="0" presId="urn:microsoft.com/office/officeart/2005/8/layout/vList2"/>
    <dgm:cxn modelId="{78D07436-30AA-4932-B727-DFFF18035F12}" type="presParOf" srcId="{CE144A2B-1BFB-45C6-8121-CB89B7D33072}" destId="{43BFA474-8F39-4C94-B43B-C68FBFDBB9DB}" srcOrd="0" destOrd="0" presId="urn:microsoft.com/office/officeart/2005/8/layout/vList2"/>
    <dgm:cxn modelId="{EECD5E14-EDE5-4FED-A993-A0C2FC86ACE6}" type="presParOf" srcId="{CE144A2B-1BFB-45C6-8121-CB89B7D33072}" destId="{82910DED-DC6F-4269-BD36-A404D3EAAC00}" srcOrd="1" destOrd="0" presId="urn:microsoft.com/office/officeart/2005/8/layout/vList2"/>
    <dgm:cxn modelId="{F7FA895F-32B4-4355-8758-65D633F41A90}" type="presParOf" srcId="{CE144A2B-1BFB-45C6-8121-CB89B7D33072}" destId="{DDB16954-ED71-4123-9F7E-298E08D9A0B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FA474-8F39-4C94-B43B-C68FBFDBB9DB}">
      <dsp:nvSpPr>
        <dsp:cNvPr id="0" name=""/>
        <dsp:cNvSpPr/>
      </dsp:nvSpPr>
      <dsp:spPr>
        <a:xfrm>
          <a:off x="0" y="39110"/>
          <a:ext cx="8215370" cy="2375099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softEdge rad="12700"/>
        </a:effectLst>
        <a:scene3d>
          <a:camera prst="obliqueTopLeft"/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  <a:sp3d extrusionH="28000" prstMaterial="matte"/>
        </a:bodyPr>
        <a:lstStyle/>
        <a:p>
          <a:pPr lvl="0" algn="just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>
              <a:solidFill>
                <a:srgbClr val="002060"/>
              </a:solidFill>
            </a:rPr>
            <a:t>За принятие решения должно проголосовать квалифицированное большинство </a:t>
          </a:r>
          <a:r>
            <a:rPr lang="ru-RU" sz="3500" kern="1200" dirty="0">
              <a:solidFill>
                <a:srgbClr val="C00000"/>
              </a:solidFill>
            </a:rPr>
            <a:t>(не менее 52%)</a:t>
          </a:r>
          <a:r>
            <a:rPr lang="ru-RU" sz="3500" kern="1200" dirty="0">
              <a:solidFill>
                <a:srgbClr val="002060"/>
              </a:solidFill>
            </a:rPr>
            <a:t> от присутствующих при наличии кворума</a:t>
          </a:r>
        </a:p>
      </dsp:txBody>
      <dsp:txXfrm>
        <a:off x="115943" y="155053"/>
        <a:ext cx="7983484" cy="2143213"/>
      </dsp:txXfrm>
    </dsp:sp>
    <dsp:sp modelId="{DDB16954-ED71-4123-9F7E-298E08D9A0B1}">
      <dsp:nvSpPr>
        <dsp:cNvPr id="0" name=""/>
        <dsp:cNvSpPr/>
      </dsp:nvSpPr>
      <dsp:spPr>
        <a:xfrm>
          <a:off x="0" y="2515010"/>
          <a:ext cx="8215370" cy="2375099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bliqueTopLeft"/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  <a:sp3d extrusionH="28000" prstMaterial="matte"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i="1" kern="1200" dirty="0"/>
        </a:p>
      </dsp:txBody>
      <dsp:txXfrm>
        <a:off x="115943" y="2630953"/>
        <a:ext cx="7983484" cy="21432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AA023-15F1-4D9F-9DB7-F44A60445D37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C7B44-80F4-437C-8C05-88D08D8C6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C32A0-C406-4AE5-9A33-CF7946930E89}" type="datetimeFigureOut">
              <a:rPr lang="ru-RU" smtClean="0"/>
              <a:pPr/>
              <a:t>08.04.2021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8286808" cy="321470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Уставные вопросы деятельности 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профсоюзных организаций </a:t>
            </a:r>
          </a:p>
        </p:txBody>
      </p:sp>
      <p:pic>
        <p:nvPicPr>
          <p:cNvPr id="1026" name="Picture 2" descr="C:\Users\prof\Desktop\Картинки\logo- без подложк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604"/>
            <a:ext cx="689453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500174"/>
            <a:ext cx="8572560" cy="4714908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2060"/>
                </a:solidFill>
              </a:rPr>
              <a:t>Срок полномочий выборных органов всех организаций Профсоюза (ППО, ТОП, РОП) и Профсоюза – </a:t>
            </a:r>
          </a:p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лет*</a:t>
            </a:r>
          </a:p>
          <a:p>
            <a:pPr>
              <a:spcBef>
                <a:spcPts val="0"/>
              </a:spcBef>
            </a:pPr>
            <a:endParaRPr lang="ru-RU" sz="8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Следующие отчеты и выборы в Профсоюзе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пройдут в единые сроки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в 2024 году</a:t>
            </a:r>
          </a:p>
          <a:p>
            <a:pPr>
              <a:spcBef>
                <a:spcPts val="0"/>
              </a:spcBef>
            </a:pPr>
            <a:endParaRPr lang="ru-RU" sz="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ru-RU" sz="2400" dirty="0">
                <a:solidFill>
                  <a:srgbClr val="002060"/>
                </a:solidFill>
              </a:rPr>
              <a:t>Срок полномочий выборных органов может быть увеличен при возникновении обстоятельств </a:t>
            </a:r>
            <a:r>
              <a:rPr lang="ru-RU" sz="2400" b="1" dirty="0">
                <a:solidFill>
                  <a:srgbClr val="002060"/>
                </a:solidFill>
              </a:rPr>
              <a:t>непреодолимой силы </a:t>
            </a:r>
            <a:r>
              <a:rPr lang="ru-RU" sz="2400" dirty="0">
                <a:solidFill>
                  <a:srgbClr val="002060"/>
                </a:solidFill>
              </a:rPr>
              <a:t>на период до проведения заседания высшего органа после окончания обстоятельств непреодолимой силы</a:t>
            </a:r>
          </a:p>
          <a:p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На какой срок избираются выборные органы организаций Профсоюза?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714356"/>
            <a:ext cx="8786874" cy="5857916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solidFill>
                  <a:srgbClr val="FF0000"/>
                </a:solidFill>
              </a:rPr>
              <a:t>В ППО </a:t>
            </a:r>
            <a:r>
              <a:rPr lang="ru-RU" sz="2800" dirty="0">
                <a:solidFill>
                  <a:srgbClr val="002060"/>
                </a:solidFill>
              </a:rPr>
              <a:t>– выборный коллегиальный исполнительный орган, образуемый при необходимости</a:t>
            </a:r>
          </a:p>
          <a:p>
            <a:pPr algn="l"/>
            <a:r>
              <a:rPr lang="ru-RU" sz="2800" dirty="0">
                <a:solidFill>
                  <a:srgbClr val="FF0000"/>
                </a:solidFill>
              </a:rPr>
              <a:t>В ТОП, РОП </a:t>
            </a:r>
            <a:r>
              <a:rPr lang="ru-RU" sz="2800" dirty="0">
                <a:solidFill>
                  <a:srgbClr val="002060"/>
                </a:solidFill>
              </a:rPr>
              <a:t>– выборный коллегиальный </a:t>
            </a:r>
            <a:r>
              <a:rPr lang="ru-RU" sz="2800" b="1" dirty="0">
                <a:solidFill>
                  <a:srgbClr val="002060"/>
                </a:solidFill>
              </a:rPr>
              <a:t>постоянно действующий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исполнительный орган</a:t>
            </a:r>
          </a:p>
          <a:p>
            <a:pPr algn="l"/>
            <a:r>
              <a:rPr lang="ru-RU" sz="2800" b="1" dirty="0">
                <a:solidFill>
                  <a:srgbClr val="002060"/>
                </a:solidFill>
              </a:rPr>
              <a:t>Избирается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на конференции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</a:rPr>
              <a:t>Количественный состав </a:t>
            </a:r>
            <a:r>
              <a:rPr lang="ru-RU" sz="2400" b="1" dirty="0">
                <a:solidFill>
                  <a:srgbClr val="002060"/>
                </a:solidFill>
              </a:rPr>
              <a:t>(не более </a:t>
            </a:r>
            <a:r>
              <a:rPr lang="ru-RU" b="1" dirty="0">
                <a:solidFill>
                  <a:srgbClr val="002060"/>
                </a:solidFill>
              </a:rPr>
              <a:t>¼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от количественного состава комитета в соотв. </a:t>
            </a:r>
            <a:r>
              <a:rPr lang="ru-RU" sz="2400" dirty="0" smtClean="0">
                <a:solidFill>
                  <a:srgbClr val="002060"/>
                </a:solidFill>
              </a:rPr>
              <a:t>со ст. 65.3 Гражданского кодекса Российской Федерации)</a:t>
            </a:r>
            <a:endParaRPr lang="ru-RU" sz="2400" b="1" dirty="0">
              <a:solidFill>
                <a:srgbClr val="002060"/>
              </a:solidFill>
            </a:endParaRPr>
          </a:p>
          <a:p>
            <a:pPr algn="l"/>
            <a:r>
              <a:rPr lang="ru-RU" sz="2800" b="1" dirty="0">
                <a:solidFill>
                  <a:srgbClr val="002060"/>
                </a:solidFill>
              </a:rPr>
              <a:t> Персональный состав – </a:t>
            </a:r>
            <a:r>
              <a:rPr lang="ru-RU" sz="2800" dirty="0">
                <a:solidFill>
                  <a:srgbClr val="002060"/>
                </a:solidFill>
              </a:rPr>
              <a:t>избирается только из членов комитета</a:t>
            </a:r>
          </a:p>
          <a:p>
            <a:pPr algn="l"/>
            <a:r>
              <a:rPr lang="ru-RU" sz="2800" dirty="0">
                <a:solidFill>
                  <a:srgbClr val="C00000"/>
                </a:solidFill>
              </a:rPr>
              <a:t>Ротация членов президиума не предусмотрена Уставом</a:t>
            </a:r>
          </a:p>
          <a:p>
            <a:pPr algn="l"/>
            <a:r>
              <a:rPr lang="ru-RU" sz="2600" dirty="0">
                <a:solidFill>
                  <a:srgbClr val="C00000"/>
                </a:solidFill>
              </a:rPr>
              <a:t>Только конференция организации имеет право досрочно прекратить полномочия и избрать новых членов президиума</a:t>
            </a:r>
            <a:endParaRPr lang="ru-RU" sz="26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Что нужно знать о президиуме организации?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785794"/>
            <a:ext cx="8358246" cy="58579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1. Решение о принятии в члены Профсоюза принимает профсоюзный комитет ППО </a:t>
            </a:r>
            <a:r>
              <a:rPr lang="ru-RU" sz="2400" dirty="0" smtClean="0">
                <a:solidFill>
                  <a:srgbClr val="FF0000"/>
                </a:solidFill>
              </a:rPr>
              <a:t>не позднее 30 дней </a:t>
            </a:r>
            <a:r>
              <a:rPr lang="ru-RU" sz="2400" dirty="0" smtClean="0">
                <a:solidFill>
                  <a:srgbClr val="002060"/>
                </a:solidFill>
              </a:rPr>
              <a:t>со дня подачи заявления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2. </a:t>
            </a:r>
            <a:r>
              <a:rPr lang="ru-RU" sz="2400" dirty="0" smtClean="0">
                <a:solidFill>
                  <a:srgbClr val="FF0000"/>
                </a:solidFill>
              </a:rPr>
              <a:t>С 01.01.2021 </a:t>
            </a:r>
            <a:r>
              <a:rPr lang="ru-RU" sz="2400" dirty="0" smtClean="0">
                <a:solidFill>
                  <a:srgbClr val="002060"/>
                </a:solidFill>
              </a:rPr>
              <a:t>учет членов вновь вступивших в Профсоюз или сменивших место учета осуществляется только в автоматизированной системе (АИС)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3. Вновь вступившим в Профсоюз или сменившим место учета выдаются электронные профсоюзные билеты (ЭПБ) в виде пластиковой карты или в виде цифрового аналога в мобильном приложении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4.</a:t>
            </a:r>
            <a:r>
              <a:rPr lang="ru-RU" sz="2400" dirty="0" smtClean="0">
                <a:solidFill>
                  <a:srgbClr val="FF0000"/>
                </a:solidFill>
              </a:rPr>
              <a:t> До 01.01.2024 </a:t>
            </a:r>
            <a:r>
              <a:rPr lang="ru-RU" sz="2400" dirty="0" smtClean="0">
                <a:solidFill>
                  <a:srgbClr val="002060"/>
                </a:solidFill>
              </a:rPr>
              <a:t>производится перенос данных членов Профсоюза в АИС и замена членских профбилетов на бумажном носителе на ЭПБ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5. Пластиковая карта выдается члену Профсоюза не позднее </a:t>
            </a:r>
            <a:r>
              <a:rPr lang="ru-RU" sz="2400" dirty="0" smtClean="0">
                <a:solidFill>
                  <a:srgbClr val="FF0000"/>
                </a:solidFill>
              </a:rPr>
              <a:t>90 дней </a:t>
            </a:r>
            <a:r>
              <a:rPr lang="ru-RU" sz="2400" dirty="0" smtClean="0">
                <a:solidFill>
                  <a:srgbClr val="002060"/>
                </a:solidFill>
              </a:rPr>
              <a:t>после принятия решения о приеме в Профсоюз, приеме на учет, о замене профбилета</a:t>
            </a:r>
          </a:p>
          <a:p>
            <a:pPr algn="just">
              <a:spcBef>
                <a:spcPts val="0"/>
              </a:spcBef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УЧЕТ ЧЛЕНОВ ПРОФСОЮЗА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785794"/>
            <a:ext cx="8786874" cy="58579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    В виде пластиковой карты           В виде цифрового аналога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					пластиковой карты в   					            мобильном приложении</a:t>
            </a:r>
          </a:p>
          <a:p>
            <a:pPr algn="just">
              <a:spcBef>
                <a:spcPts val="0"/>
              </a:spcBef>
            </a:pPr>
            <a:endParaRPr lang="ru-RU" sz="24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Электронный профсоюзный билет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928802"/>
            <a:ext cx="3419476" cy="2144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2071678"/>
            <a:ext cx="1925003" cy="355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4214818"/>
            <a:ext cx="356235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14356"/>
            <a:ext cx="8358246" cy="58579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FF0000"/>
                </a:solidFill>
              </a:rPr>
              <a:t>Профсоюзный стаж </a:t>
            </a:r>
            <a:r>
              <a:rPr lang="ru-RU" sz="2400" dirty="0" smtClean="0">
                <a:solidFill>
                  <a:srgbClr val="002060"/>
                </a:solidFill>
              </a:rPr>
              <a:t>– общий период пребывания в Профсоюзе, исчисляемый </a:t>
            </a:r>
            <a:r>
              <a:rPr lang="ru-RU" sz="2400" dirty="0" smtClean="0">
                <a:solidFill>
                  <a:srgbClr val="FF0000"/>
                </a:solidFill>
              </a:rPr>
              <a:t>со дня подачи </a:t>
            </a:r>
            <a:r>
              <a:rPr lang="ru-RU" sz="2400" dirty="0" smtClean="0">
                <a:solidFill>
                  <a:srgbClr val="002060"/>
                </a:solidFill>
              </a:rPr>
              <a:t>заявления о вступлении в Профсоюз</a:t>
            </a:r>
          </a:p>
          <a:p>
            <a:pPr algn="just">
              <a:spcBef>
                <a:spcPts val="0"/>
              </a:spcBef>
            </a:pPr>
            <a:endParaRPr lang="ru-RU" sz="8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Лицо, исключенное из Профсоюза или </a:t>
            </a:r>
            <a:r>
              <a:rPr lang="ru-RU" sz="2400" b="1" dirty="0" smtClean="0">
                <a:solidFill>
                  <a:srgbClr val="002060"/>
                </a:solidFill>
              </a:rPr>
              <a:t>добровольно вышедшее из Профсоюза,</a:t>
            </a:r>
            <a:r>
              <a:rPr lang="ru-RU" sz="2400" dirty="0" smtClean="0">
                <a:solidFill>
                  <a:srgbClr val="002060"/>
                </a:solidFill>
              </a:rPr>
              <a:t> может быть вновь принято в Профсоюз не ранее, </a:t>
            </a:r>
            <a:r>
              <a:rPr lang="ru-RU" sz="2400" dirty="0" smtClean="0">
                <a:solidFill>
                  <a:srgbClr val="FF0000"/>
                </a:solidFill>
              </a:rPr>
              <a:t>чем через 1 год и 6 месяцев</a:t>
            </a:r>
            <a:r>
              <a:rPr lang="ru-RU" sz="2400" dirty="0" smtClean="0">
                <a:solidFill>
                  <a:srgbClr val="002060"/>
                </a:solidFill>
              </a:rPr>
              <a:t>. Профсоюзный стаж исчисляется со дня последнего принятия в члены Профсоюза</a:t>
            </a:r>
          </a:p>
          <a:p>
            <a:pPr algn="just">
              <a:spcBef>
                <a:spcPts val="0"/>
              </a:spcBef>
            </a:pPr>
            <a:endParaRPr lang="ru-RU" sz="800" dirty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Профсоюзный стаж суммируется в разные периоды трудовой деятельности, обучения и сохраняется за членами других отраслевых профсоюзов ФНПР</a:t>
            </a:r>
          </a:p>
          <a:p>
            <a:pPr algn="just">
              <a:spcBef>
                <a:spcPts val="0"/>
              </a:spcBef>
            </a:pPr>
            <a:endParaRPr lang="ru-RU" sz="8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Профсоюзный стаж сохраняется </a:t>
            </a:r>
            <a:r>
              <a:rPr lang="ru-RU" sz="2400" dirty="0" smtClean="0">
                <a:solidFill>
                  <a:srgbClr val="FF0000"/>
                </a:solidFill>
              </a:rPr>
              <a:t>в течение шести месяцев </a:t>
            </a:r>
            <a:r>
              <a:rPr lang="ru-RU" sz="2400" dirty="0" smtClean="0">
                <a:solidFill>
                  <a:srgbClr val="002060"/>
                </a:solidFill>
              </a:rPr>
              <a:t>с даты увольнения работника, даты отчисления студентов, если работник (студент) вновь встал на учет в ППО (по заявлению)</a:t>
            </a:r>
          </a:p>
          <a:p>
            <a:pPr algn="just">
              <a:spcBef>
                <a:spcPts val="0"/>
              </a:spcBef>
            </a:pPr>
            <a:endParaRPr lang="ru-RU" sz="24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endParaRPr lang="ru-RU" sz="2400" dirty="0" smtClean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Профсоюзный стаж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274638"/>
            <a:ext cx="4214842" cy="6154758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b="1" dirty="0">
                <a:solidFill>
                  <a:srgbClr val="002060"/>
                </a:solidFill>
                <a:latin typeface="+mn-lt"/>
              </a:rPr>
              <a:t>Устав Профсоюза </a:t>
            </a:r>
            <a:r>
              <a:rPr lang="ru-RU" sz="2800" dirty="0">
                <a:solidFill>
                  <a:srgbClr val="002060"/>
                </a:solidFill>
                <a:latin typeface="+mn-lt"/>
              </a:rPr>
              <a:t>– </a:t>
            </a:r>
            <a:r>
              <a:rPr lang="ru-RU" sz="2800" u="sng" dirty="0">
                <a:solidFill>
                  <a:srgbClr val="002060"/>
                </a:solidFill>
                <a:latin typeface="+mn-lt"/>
              </a:rPr>
              <a:t>единственный </a:t>
            </a:r>
            <a:r>
              <a:rPr lang="ru-RU" sz="2800" dirty="0">
                <a:solidFill>
                  <a:srgbClr val="002060"/>
                </a:solidFill>
                <a:latin typeface="+mn-lt"/>
              </a:rPr>
              <a:t>учредительный и правоустанавливающий документ первичных, территориальных, региональных организаций Профсоюза и Профсоюза</a:t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dirty="0">
                <a:solidFill>
                  <a:srgbClr val="002060"/>
                </a:solidFill>
                <a:latin typeface="+mn-lt"/>
              </a:rPr>
              <a:t>Новая редакция Устава с тремя приложениями принята на </a:t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en-US" sz="2800" dirty="0">
                <a:solidFill>
                  <a:srgbClr val="002060"/>
                </a:solidFill>
                <a:latin typeface="+mn-lt"/>
              </a:rPr>
              <a:t>VIII</a:t>
            </a:r>
            <a:r>
              <a:rPr lang="ru-RU" sz="2800" dirty="0">
                <a:solidFill>
                  <a:srgbClr val="002060"/>
                </a:solidFill>
                <a:latin typeface="+mn-lt"/>
              </a:rPr>
              <a:t> Съезде Профсоюза </a:t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b="1" dirty="0">
                <a:solidFill>
                  <a:srgbClr val="002060"/>
                </a:solidFill>
                <a:latin typeface="+mn-lt"/>
              </a:rPr>
              <a:t>14 октября 2020 года</a:t>
            </a:r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endParaRPr lang="ru-RU" sz="28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4" name="Содержимое 3" descr="unname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85728"/>
            <a:ext cx="4357718" cy="6163403"/>
          </a:xfrm>
        </p:spPr>
      </p:pic>
      <p:sp>
        <p:nvSpPr>
          <p:cNvPr id="5" name="TextBox 4"/>
          <p:cNvSpPr txBox="1"/>
          <p:nvPr/>
        </p:nvSpPr>
        <p:spPr>
          <a:xfrm>
            <a:off x="5214942" y="6215082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857232"/>
            <a:ext cx="9001156" cy="5500726"/>
          </a:xfrm>
        </p:spPr>
        <p:txBody>
          <a:bodyPr>
            <a:noAutofit/>
          </a:bodyPr>
          <a:lstStyle/>
          <a:p>
            <a:pPr algn="l"/>
            <a:r>
              <a:rPr lang="ru-RU" sz="2200" dirty="0">
                <a:solidFill>
                  <a:srgbClr val="002060"/>
                </a:solidFill>
              </a:rPr>
              <a:t>ГЛАВА 1. Общие положения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2. Цели, задачи, </a:t>
            </a:r>
            <a:r>
              <a:rPr lang="ru-RU" sz="2200" b="1" dirty="0">
                <a:solidFill>
                  <a:srgbClr val="002060"/>
                </a:solidFill>
              </a:rPr>
              <a:t>предмет</a:t>
            </a:r>
            <a:r>
              <a:rPr lang="ru-RU" sz="2200" dirty="0">
                <a:solidFill>
                  <a:srgbClr val="002060"/>
                </a:solidFill>
              </a:rPr>
              <a:t> и принципы деятельности Профсоюза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3. Членство в Профсоюзе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4. Организационная структура Профсоюза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5. Профсоюзные кадры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6. Первичная профсоюзная организация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7. Территориальная организация Профсоюза</a:t>
            </a:r>
          </a:p>
          <a:p>
            <a:pPr algn="l"/>
            <a:r>
              <a:rPr lang="ru-RU" sz="2200" b="1" dirty="0">
                <a:solidFill>
                  <a:srgbClr val="002060"/>
                </a:solidFill>
              </a:rPr>
              <a:t>ГЛАВА 8. Региональная (межрегиональная) организация Профсоюза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9. Управление в Профсоюзе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10. Имущество и финансовая деятельность Профсоюза</a:t>
            </a:r>
          </a:p>
          <a:p>
            <a:pPr algn="l"/>
            <a:r>
              <a:rPr lang="ru-RU" sz="2200" b="1" dirty="0">
                <a:solidFill>
                  <a:srgbClr val="002060"/>
                </a:solidFill>
              </a:rPr>
              <a:t>ГЛАВА 11. Символика Профсоюза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12. Реорганизация и ликвидация Профсоюза</a:t>
            </a:r>
          </a:p>
          <a:p>
            <a:pPr algn="l"/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237880"/>
            <a:ext cx="7853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Нормы, регулируемые Уставом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501122" cy="5500726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rgbClr val="002060"/>
                </a:solidFill>
              </a:rPr>
              <a:t>Какая организация?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Общероссийская (82 региона)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Добровольная (заявление пишет каждый сам)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Общественная (нет бюджетного финансирования)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Самоуправляемая (сама принимает Устав)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Некоммерческая (не извлекает прибыль)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Корпоративная (сама избирает руководящие органы)</a:t>
            </a:r>
            <a:endParaRPr lang="ru-RU" sz="2400" dirty="0">
              <a:solidFill>
                <a:srgbClr val="002060"/>
              </a:solidFill>
            </a:endParaRPr>
          </a:p>
          <a:p>
            <a:pPr algn="l"/>
            <a:r>
              <a:rPr lang="ru-RU" sz="2800" b="1" dirty="0">
                <a:solidFill>
                  <a:srgbClr val="002060"/>
                </a:solidFill>
              </a:rPr>
              <a:t>Кого объединяет?</a:t>
            </a:r>
          </a:p>
          <a:p>
            <a:pPr algn="l">
              <a:buFontTx/>
              <a:buChar char="-"/>
            </a:pPr>
            <a:r>
              <a:rPr lang="ru-RU" sz="2800" i="1" dirty="0">
                <a:solidFill>
                  <a:srgbClr val="002060"/>
                </a:solidFill>
              </a:rPr>
              <a:t>работников </a:t>
            </a:r>
            <a:r>
              <a:rPr lang="ru-RU" sz="2800" dirty="0">
                <a:solidFill>
                  <a:srgbClr val="002060"/>
                </a:solidFill>
              </a:rPr>
              <a:t>образовательных организаций, органов управления образованием, иных организаций сферы образования и науки</a:t>
            </a:r>
          </a:p>
          <a:p>
            <a:pPr algn="l">
              <a:buFontTx/>
              <a:buChar char="-"/>
            </a:pP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i="1" dirty="0">
                <a:solidFill>
                  <a:srgbClr val="002060"/>
                </a:solidFill>
              </a:rPr>
              <a:t>обучающихся</a:t>
            </a:r>
            <a:r>
              <a:rPr lang="ru-RU" sz="2800" dirty="0">
                <a:solidFill>
                  <a:srgbClr val="002060"/>
                </a:solidFill>
              </a:rPr>
              <a:t> в профессиональных образовательных организаций и организациях высшего образования</a:t>
            </a:r>
          </a:p>
          <a:p>
            <a:pPr algn="l"/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Что такое ПРОФЕССИОНАЛЬНЫЙ СОЮЗ работников народного образования и науки Российской Федерации?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501122" cy="5500726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2800" i="1" dirty="0">
                <a:solidFill>
                  <a:srgbClr val="002060"/>
                </a:solidFill>
              </a:rPr>
              <a:t>Полное наименование: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Профессиональный союз работников народного образования и науки Российской Федерации</a:t>
            </a:r>
          </a:p>
          <a:p>
            <a:pPr algn="l">
              <a:spcBef>
                <a:spcPts val="0"/>
              </a:spcBef>
            </a:pPr>
            <a:r>
              <a:rPr lang="ru-RU" sz="2800" i="1" dirty="0">
                <a:solidFill>
                  <a:srgbClr val="002060"/>
                </a:solidFill>
              </a:rPr>
              <a:t>Сокращенное наименование: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Общероссийский Профсоюз образования</a:t>
            </a:r>
          </a:p>
          <a:p>
            <a:pPr algn="l">
              <a:spcBef>
                <a:spcPts val="0"/>
              </a:spcBef>
            </a:pPr>
            <a:endParaRPr lang="ru-RU" sz="800" b="1" dirty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000" b="1" dirty="0">
                <a:solidFill>
                  <a:srgbClr val="002060"/>
                </a:solidFill>
              </a:rPr>
              <a:t>Только такие наименования Профсоюза могут использоваться в наименованиях и на бланках организаций всех уровней организационной структуры Профсоюза без сокращений и изъятий</a:t>
            </a:r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Верх-</a:t>
            </a:r>
            <a:r>
              <a:rPr lang="ru-RU" sz="2400" dirty="0" err="1" smtClean="0">
                <a:solidFill>
                  <a:srgbClr val="002060"/>
                </a:solidFill>
              </a:rPr>
              <a:t>Исетская</a:t>
            </a:r>
            <a:r>
              <a:rPr lang="ru-RU" sz="2400" dirty="0" smtClean="0">
                <a:solidFill>
                  <a:srgbClr val="002060"/>
                </a:solidFill>
              </a:rPr>
              <a:t> районная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организация Профессионального союза работников народного образования и науки Российской Федерации (полное наименование)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Верх-</a:t>
            </a:r>
            <a:r>
              <a:rPr lang="ru-RU" sz="2400" dirty="0" err="1" smtClean="0">
                <a:solidFill>
                  <a:srgbClr val="002060"/>
                </a:solidFill>
              </a:rPr>
              <a:t>Исетская</a:t>
            </a:r>
            <a:r>
              <a:rPr lang="ru-RU" sz="2400" dirty="0" smtClean="0">
                <a:solidFill>
                  <a:srgbClr val="002060"/>
                </a:solidFill>
              </a:rPr>
              <a:t> районная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организация Общероссийского Профсоюза образования (сокращенное наименование)</a:t>
            </a:r>
          </a:p>
          <a:p>
            <a:pPr algn="l"/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Как правильно официально называются организации Профсоюза в соответствии с Уставом?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501122" cy="5500726"/>
          </a:xfrm>
        </p:spPr>
        <p:txBody>
          <a:bodyPr>
            <a:noAutofit/>
          </a:bodyPr>
          <a:lstStyle/>
          <a:p>
            <a:pPr algn="l">
              <a:buFontTx/>
              <a:buChar char="-"/>
            </a:pPr>
            <a:r>
              <a:rPr lang="ru-RU" sz="2800" b="1" dirty="0">
                <a:solidFill>
                  <a:srgbClr val="002060"/>
                </a:solidFill>
              </a:rPr>
              <a:t>представительство</a:t>
            </a:r>
            <a:r>
              <a:rPr lang="ru-RU" sz="2800" dirty="0">
                <a:solidFill>
                  <a:srgbClr val="002060"/>
                </a:solidFill>
              </a:rPr>
              <a:t> и </a:t>
            </a:r>
            <a:r>
              <a:rPr lang="ru-RU" sz="2800" b="1" dirty="0">
                <a:solidFill>
                  <a:srgbClr val="002060"/>
                </a:solidFill>
              </a:rPr>
              <a:t>защита</a:t>
            </a:r>
            <a:r>
              <a:rPr lang="ru-RU" sz="2800" dirty="0">
                <a:solidFill>
                  <a:srgbClr val="002060"/>
                </a:solidFill>
              </a:rPr>
              <a:t> индивидуальных и коллективных </a:t>
            </a:r>
            <a:r>
              <a:rPr lang="ru-RU" sz="2800" b="1" dirty="0" smtClean="0">
                <a:solidFill>
                  <a:srgbClr val="002060"/>
                </a:solidFill>
              </a:rPr>
              <a:t>социальных, трудовых, профессиональных </a:t>
            </a:r>
            <a:r>
              <a:rPr lang="ru-RU" sz="2800" dirty="0" smtClean="0">
                <a:solidFill>
                  <a:srgbClr val="002060"/>
                </a:solidFill>
              </a:rPr>
              <a:t>прав </a:t>
            </a:r>
            <a:r>
              <a:rPr lang="ru-RU" sz="2800" dirty="0">
                <a:solidFill>
                  <a:srgbClr val="002060"/>
                </a:solidFill>
              </a:rPr>
              <a:t>и интересов членов Профсоюза;</a:t>
            </a:r>
          </a:p>
          <a:p>
            <a:pPr algn="l">
              <a:buFontTx/>
              <a:buChar char="-"/>
            </a:pP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повышение качества жизни </a:t>
            </a:r>
            <a:r>
              <a:rPr lang="ru-RU" sz="2800" dirty="0">
                <a:solidFill>
                  <a:srgbClr val="002060"/>
                </a:solidFill>
              </a:rPr>
              <a:t>членов Профсоюза, достижение справедливого и достойного уровня </a:t>
            </a:r>
            <a:r>
              <a:rPr lang="ru-RU" sz="2800" b="1" dirty="0" smtClean="0">
                <a:solidFill>
                  <a:srgbClr val="002060"/>
                </a:solidFill>
              </a:rPr>
              <a:t>оплаты труда, </a:t>
            </a:r>
            <a:r>
              <a:rPr lang="ru-RU" sz="2800" dirty="0" smtClean="0">
                <a:solidFill>
                  <a:srgbClr val="002060"/>
                </a:solidFill>
              </a:rPr>
              <a:t>пенсий </a:t>
            </a:r>
            <a:r>
              <a:rPr lang="ru-RU" sz="2800" dirty="0">
                <a:solidFill>
                  <a:srgbClr val="002060"/>
                </a:solidFill>
              </a:rPr>
              <a:t>и социальных пособий, </a:t>
            </a:r>
            <a:r>
              <a:rPr lang="ru-RU" sz="2800" b="1" dirty="0" smtClean="0">
                <a:solidFill>
                  <a:srgbClr val="002060"/>
                </a:solidFill>
              </a:rPr>
              <a:t>стипендий, </a:t>
            </a:r>
            <a:r>
              <a:rPr lang="ru-RU" sz="2800" dirty="0">
                <a:solidFill>
                  <a:srgbClr val="002060"/>
                </a:solidFill>
              </a:rPr>
              <a:t>социальной и правовой защищенности работников и обучающихся;</a:t>
            </a:r>
          </a:p>
          <a:p>
            <a:pPr algn="l">
              <a:buFontTx/>
              <a:buChar char="-"/>
            </a:pP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реализация прав </a:t>
            </a:r>
            <a:r>
              <a:rPr lang="ru-RU" sz="2800" dirty="0">
                <a:solidFill>
                  <a:srgbClr val="002060"/>
                </a:solidFill>
              </a:rPr>
              <a:t>Профсоюза и его организаций </a:t>
            </a:r>
            <a:r>
              <a:rPr lang="ru-RU" sz="2800" b="1" dirty="0">
                <a:solidFill>
                  <a:srgbClr val="002060"/>
                </a:solidFill>
              </a:rPr>
              <a:t>на представительство</a:t>
            </a:r>
            <a:r>
              <a:rPr lang="ru-RU" sz="2800" dirty="0">
                <a:solidFill>
                  <a:srgbClr val="002060"/>
                </a:solidFill>
              </a:rPr>
              <a:t> в коллегиальных </a:t>
            </a:r>
            <a:r>
              <a:rPr lang="ru-RU" sz="2800" b="1" dirty="0" smtClean="0">
                <a:solidFill>
                  <a:srgbClr val="002060"/>
                </a:solidFill>
              </a:rPr>
              <a:t>органах управления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организациями сферы образования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С какой целью создан Профессиональный союз?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7929618" cy="4929222"/>
          </a:xfrm>
        </p:spPr>
        <p:txBody>
          <a:bodyPr>
            <a:noAutofit/>
          </a:bodyPr>
          <a:lstStyle/>
          <a:p>
            <a:pPr algn="l"/>
            <a:r>
              <a:rPr lang="ru-RU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 (городская, районная  и иная организация) - 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</a:rPr>
              <a:t>добровольное объединение членов Профсоюза, состоящих на учете в ППО, действующее на </a:t>
            </a:r>
            <a:r>
              <a:rPr lang="ru-RU" sz="2800" b="1" dirty="0">
                <a:solidFill>
                  <a:srgbClr val="002060"/>
                </a:solidFill>
              </a:rPr>
              <a:t>территории </a:t>
            </a:r>
            <a:r>
              <a:rPr lang="ru-RU" sz="2800" dirty="0">
                <a:solidFill>
                  <a:srgbClr val="002060"/>
                </a:solidFill>
              </a:rPr>
              <a:t>одного или нескольких </a:t>
            </a:r>
            <a:r>
              <a:rPr lang="ru-RU" sz="2800" b="1" dirty="0">
                <a:solidFill>
                  <a:srgbClr val="002060"/>
                </a:solidFill>
              </a:rPr>
              <a:t>муниципальных образований </a:t>
            </a:r>
            <a:r>
              <a:rPr lang="ru-RU" sz="2800" dirty="0">
                <a:solidFill>
                  <a:srgbClr val="002060"/>
                </a:solidFill>
              </a:rPr>
              <a:t>одного субъекта Российской Федерации</a:t>
            </a:r>
          </a:p>
          <a:p>
            <a:pPr algn="l"/>
            <a:r>
              <a:rPr lang="ru-RU" sz="2800" dirty="0" smtClean="0">
                <a:solidFill>
                  <a:srgbClr val="002060"/>
                </a:solidFill>
              </a:rPr>
              <a:t>(территориальный принцип)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21429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Что такое территориальная организация Профсоюза (ТОП)?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714356"/>
            <a:ext cx="8929718" cy="5857916"/>
          </a:xfrm>
        </p:spPr>
        <p:txBody>
          <a:bodyPr>
            <a:noAutofit/>
          </a:bodyPr>
          <a:lstStyle/>
          <a:p>
            <a:pPr algn="l"/>
            <a:r>
              <a:rPr lang="ru-RU" sz="2800" u="sng" dirty="0">
                <a:solidFill>
                  <a:srgbClr val="002060"/>
                </a:solidFill>
              </a:rPr>
              <a:t>Правомочность заседаний (кворум)</a:t>
            </a:r>
          </a:p>
          <a:p>
            <a:pPr algn="l"/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Съезд, конференция </a:t>
            </a:r>
            <a:r>
              <a:rPr lang="ru-RU" sz="2800" dirty="0">
                <a:solidFill>
                  <a:srgbClr val="002060"/>
                </a:solidFill>
              </a:rPr>
              <a:t>– участие не менее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2/3</a:t>
            </a:r>
            <a:r>
              <a:rPr lang="ru-RU" sz="2800" dirty="0">
                <a:solidFill>
                  <a:srgbClr val="002060"/>
                </a:solidFill>
              </a:rPr>
              <a:t> делегатов</a:t>
            </a:r>
          </a:p>
          <a:p>
            <a:pPr algn="l"/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Собрание</a:t>
            </a:r>
            <a:r>
              <a:rPr lang="ru-RU" sz="2800" dirty="0">
                <a:solidFill>
                  <a:srgbClr val="002060"/>
                </a:solidFill>
              </a:rPr>
              <a:t> – участие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более половины </a:t>
            </a:r>
            <a:r>
              <a:rPr lang="ru-RU" sz="2800" dirty="0">
                <a:solidFill>
                  <a:srgbClr val="002060"/>
                </a:solidFill>
              </a:rPr>
              <a:t>членов Профсоюза</a:t>
            </a:r>
          </a:p>
          <a:p>
            <a:pPr algn="l"/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Комитет, президиум, КРК </a:t>
            </a:r>
            <a:r>
              <a:rPr lang="ru-RU" sz="2800" dirty="0">
                <a:solidFill>
                  <a:srgbClr val="002060"/>
                </a:solidFill>
              </a:rPr>
              <a:t>– участие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более половины </a:t>
            </a:r>
            <a:r>
              <a:rPr lang="ru-RU" sz="2800" dirty="0">
                <a:solidFill>
                  <a:srgbClr val="002060"/>
                </a:solidFill>
              </a:rPr>
              <a:t>избранных членов коллегиального органа</a:t>
            </a:r>
          </a:p>
          <a:p>
            <a:pPr algn="l"/>
            <a:r>
              <a:rPr lang="ru-RU" sz="2800" u="sng" dirty="0">
                <a:solidFill>
                  <a:srgbClr val="002060"/>
                </a:solidFill>
              </a:rPr>
              <a:t>Регламент, форма голосования (открытое, тайное)</a:t>
            </a:r>
          </a:p>
          <a:p>
            <a:pPr algn="l"/>
            <a:r>
              <a:rPr lang="ru-RU" sz="2800" dirty="0">
                <a:solidFill>
                  <a:srgbClr val="002060"/>
                </a:solidFill>
              </a:rPr>
              <a:t>определяются на заседании коллегиального органа</a:t>
            </a:r>
          </a:p>
          <a:p>
            <a:pPr algn="l"/>
            <a:r>
              <a:rPr lang="ru-RU" sz="2800" u="sng" dirty="0">
                <a:solidFill>
                  <a:srgbClr val="002060"/>
                </a:solidFill>
              </a:rPr>
              <a:t>Принятие решений</a:t>
            </a:r>
          </a:p>
          <a:p>
            <a:pPr algn="l"/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Большинством голосов </a:t>
            </a:r>
            <a:r>
              <a:rPr lang="ru-RU" sz="2800" dirty="0">
                <a:solidFill>
                  <a:srgbClr val="002060"/>
                </a:solidFill>
              </a:rPr>
              <a:t>при наличии кворума </a:t>
            </a:r>
            <a:r>
              <a:rPr lang="ru-RU" sz="2400" dirty="0">
                <a:solidFill>
                  <a:srgbClr val="002060"/>
                </a:solidFill>
              </a:rPr>
              <a:t>(кроме вопросов исключительной компетенции высшего органа – </a:t>
            </a: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52%)</a:t>
            </a:r>
          </a:p>
          <a:p>
            <a:pPr algn="l"/>
            <a:r>
              <a:rPr lang="ru-RU" sz="2800" u="sng" dirty="0">
                <a:solidFill>
                  <a:srgbClr val="002060"/>
                </a:solidFill>
              </a:rPr>
              <a:t>Форма заседания</a:t>
            </a:r>
          </a:p>
          <a:p>
            <a:pPr algn="l"/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очная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(при необходимости с использованием ИКТ)</a:t>
            </a:r>
          </a:p>
          <a:p>
            <a:pPr algn="l"/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Как работают органы профсоюзных организаций?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/>
        </p:nvGraphicFramePr>
        <p:xfrm>
          <a:off x="428596" y="1357298"/>
          <a:ext cx="821537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85720" y="214290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Как принимаются решения по вопросам исключительной компетенции?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  <p:pic>
        <p:nvPicPr>
          <p:cNvPr id="1026" name="Picture 2" descr="C:\Users\prof\Desktop\hands3-450x385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14678" y="3786190"/>
            <a:ext cx="3071833" cy="2402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889</Words>
  <Application>Microsoft Office PowerPoint</Application>
  <PresentationFormat>Экран (4:3)</PresentationFormat>
  <Paragraphs>113</Paragraphs>
  <Slides>14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Book Antiqua</vt:lpstr>
      <vt:lpstr>Calibri</vt:lpstr>
      <vt:lpstr>Times New Roman</vt:lpstr>
      <vt:lpstr>Тема Office</vt:lpstr>
      <vt:lpstr>Уставные вопросы деятельности  профсоюзных организаций </vt:lpstr>
      <vt:lpstr> Устав Профсоюза – единственный учредительный и правоустанавливающий документ первичных, территориальных, региональных организаций Профсоюза и Профсоюза  Новая редакция Устава с тремя приложениями принята на  VIII Съезде Профсоюза  14 октября 2020 года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Уставные вопросы деятельности  профсоюзных организаций</dc:title>
  <dc:creator>prof</dc:creator>
  <cp:lastModifiedBy>Наталья Илхановна</cp:lastModifiedBy>
  <cp:revision>63</cp:revision>
  <dcterms:created xsi:type="dcterms:W3CDTF">2021-03-15T08:50:25Z</dcterms:created>
  <dcterms:modified xsi:type="dcterms:W3CDTF">2021-04-08T02:46:05Z</dcterms:modified>
</cp:coreProperties>
</file>