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1" r:id="rId2"/>
  </p:sldMasterIdLst>
  <p:notesMasterIdLst>
    <p:notesMasterId r:id="rId11"/>
  </p:notesMasterIdLst>
  <p:sldIdLst>
    <p:sldId id="424" r:id="rId3"/>
    <p:sldId id="448" r:id="rId4"/>
    <p:sldId id="449" r:id="rId5"/>
    <p:sldId id="450" r:id="rId6"/>
    <p:sldId id="451" r:id="rId7"/>
    <p:sldId id="452" r:id="rId8"/>
    <p:sldId id="453" r:id="rId9"/>
    <p:sldId id="454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46D0"/>
    <a:srgbClr val="3636A8"/>
    <a:srgbClr val="FF0000"/>
    <a:srgbClr val="66FFFF"/>
    <a:srgbClr val="ECF5FA"/>
    <a:srgbClr val="99663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173" autoAdjust="0"/>
    <p:restoredTop sz="94587" autoAdjust="0"/>
  </p:normalViewPr>
  <p:slideViewPr>
    <p:cSldViewPr>
      <p:cViewPr>
        <p:scale>
          <a:sx n="60" d="100"/>
          <a:sy n="60" d="100"/>
        </p:scale>
        <p:origin x="-1470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CE22A7-B229-4F8E-9B21-3B6D82FE8EEA}" type="datetimeFigureOut">
              <a:rPr lang="ru-RU" smtClean="0"/>
              <a:pPr/>
              <a:t>09.04.2021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13A0D-6328-4883-A767-33D382F2DE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96935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5" name="Picture 7" descr="подложка_фон чистый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84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5" name="Picture 7" descr="фон_чистый совсем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1196752"/>
            <a:ext cx="7704856" cy="3802434"/>
          </a:xfrm>
        </p:spPr>
        <p:txBody>
          <a:bodyPr/>
          <a:lstStyle/>
          <a:p>
            <a:r>
              <a:rPr lang="ru-RU" sz="3200" dirty="0" smtClean="0">
                <a:solidFill>
                  <a:srgbClr val="2646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rgbClr val="2646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rgbClr val="2646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solidFill>
                  <a:srgbClr val="2646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rgbClr val="2646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Привлечение к дисциплинарной ответственности.</a:t>
            </a:r>
            <a:endParaRPr lang="ru-RU" sz="4000" b="1" dirty="0">
              <a:solidFill>
                <a:srgbClr val="2646D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3968" y="4797152"/>
            <a:ext cx="4402832" cy="1329011"/>
          </a:xfrm>
        </p:spPr>
        <p:txBody>
          <a:bodyPr/>
          <a:lstStyle/>
          <a:p>
            <a:pPr>
              <a:buNone/>
            </a:pPr>
            <a:r>
              <a:rPr lang="ru-RU" sz="2000" dirty="0" smtClean="0"/>
              <a:t>Юрист Профсоюза</a:t>
            </a:r>
          </a:p>
          <a:p>
            <a:pPr>
              <a:buNone/>
            </a:pPr>
            <a:r>
              <a:rPr lang="ru-RU" sz="2000" dirty="0" err="1" smtClean="0"/>
              <a:t>Здесенко</a:t>
            </a:r>
            <a:r>
              <a:rPr lang="ru-RU" sz="2000" dirty="0" smtClean="0"/>
              <a:t> Григорий Алексеевич</a:t>
            </a:r>
            <a:endParaRPr lang="ru-RU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260648"/>
            <a:ext cx="7077472" cy="1143000"/>
          </a:xfrm>
        </p:spPr>
        <p:txBody>
          <a:bodyPr/>
          <a:lstStyle/>
          <a:p>
            <a:r>
              <a:rPr lang="ru-RU" sz="3600" b="1" dirty="0" smtClean="0">
                <a:solidFill>
                  <a:srgbClr val="2646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Виды дисциплинарных взысканий</a:t>
            </a:r>
            <a:endParaRPr lang="ru-RU" sz="3600" b="1" dirty="0">
              <a:solidFill>
                <a:srgbClr val="2646D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pPr lvl="0"/>
            <a:r>
              <a:rPr lang="ru-RU" dirty="0" smtClean="0"/>
              <a:t>замечание;</a:t>
            </a:r>
          </a:p>
          <a:p>
            <a:pPr lvl="0"/>
            <a:r>
              <a:rPr lang="ru-RU" dirty="0" smtClean="0"/>
              <a:t>выговор;</a:t>
            </a:r>
          </a:p>
          <a:p>
            <a:pPr lvl="0"/>
            <a:r>
              <a:rPr lang="ru-RU" dirty="0" smtClean="0"/>
              <a:t>увольнение по соответствующим основаниям.</a:t>
            </a:r>
          </a:p>
          <a:p>
            <a:pPr lvl="0"/>
            <a:endParaRPr lang="ru-RU" dirty="0" smtClean="0"/>
          </a:p>
          <a:p>
            <a:pPr lvl="0"/>
            <a:r>
              <a:rPr lang="ru-RU" strike="sngStrike" dirty="0" smtClean="0"/>
              <a:t>строгий выговор</a:t>
            </a:r>
          </a:p>
          <a:p>
            <a:pPr lvl="0"/>
            <a:r>
              <a:rPr lang="ru-RU" strike="sngStrike" dirty="0" smtClean="0"/>
              <a:t>лишение премии (стимулирующих)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274638"/>
            <a:ext cx="7139136" cy="1143000"/>
          </a:xfrm>
        </p:spPr>
        <p:txBody>
          <a:bodyPr/>
          <a:lstStyle/>
          <a:p>
            <a:r>
              <a:rPr lang="ru-RU" sz="3200" b="1" dirty="0" smtClean="0">
                <a:solidFill>
                  <a:srgbClr val="2646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Основания для привлечения к дисциплинарной ответственности</a:t>
            </a:r>
            <a:endParaRPr lang="ru-RU" sz="3200" b="1" dirty="0">
              <a:solidFill>
                <a:srgbClr val="2646D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endParaRPr lang="ru-RU" sz="2400" dirty="0" smtClean="0"/>
          </a:p>
          <a:p>
            <a:r>
              <a:rPr lang="ru-RU" sz="2400" dirty="0" smtClean="0"/>
              <a:t>Нарушение ПВТР, должностной инструкции, трудового договора, кодекса этики;</a:t>
            </a:r>
          </a:p>
          <a:p>
            <a:endParaRPr lang="ru-RU" sz="2400" dirty="0" smtClean="0"/>
          </a:p>
          <a:p>
            <a:r>
              <a:rPr lang="ru-RU" sz="2400" dirty="0" smtClean="0"/>
              <a:t>Ознакомление работника под подпись (в том числе при изменении);</a:t>
            </a:r>
          </a:p>
          <a:p>
            <a:endParaRPr lang="ru-RU" sz="2400" dirty="0" smtClean="0"/>
          </a:p>
          <a:p>
            <a:r>
              <a:rPr lang="ru-RU" sz="2400" dirty="0" smtClean="0"/>
              <a:t>Доказать проступок – обязанность работодателя.</a:t>
            </a:r>
            <a:endParaRPr lang="ru-RU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274638"/>
            <a:ext cx="7139136" cy="1143000"/>
          </a:xfrm>
        </p:spPr>
        <p:txBody>
          <a:bodyPr/>
          <a:lstStyle/>
          <a:p>
            <a:r>
              <a:rPr lang="ru-RU" sz="3600" b="1" dirty="0" smtClean="0">
                <a:solidFill>
                  <a:srgbClr val="2646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Фиксация проступка</a:t>
            </a:r>
            <a:endParaRPr lang="ru-RU" sz="3600" b="1" dirty="0">
              <a:solidFill>
                <a:srgbClr val="2646D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z="2400" dirty="0" smtClean="0"/>
          </a:p>
          <a:p>
            <a:r>
              <a:rPr lang="ru-RU" sz="2400" dirty="0" smtClean="0"/>
              <a:t>Где - докладной записке на имя руководства, акте, решении комиссии по результатам проверки.</a:t>
            </a:r>
          </a:p>
          <a:p>
            <a:endParaRPr lang="ru-RU" sz="2400" dirty="0" smtClean="0"/>
          </a:p>
          <a:p>
            <a:pPr lvl="0"/>
            <a:r>
              <a:rPr lang="ru-RU" sz="2400" dirty="0" smtClean="0"/>
              <a:t>Что указать - что совершил работник; когда совершил работник; при каких обстоятельствах; какой нормативные/локальный акт нарушил; какой пункт данного акта; какие последствия повлекли его действия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274638"/>
            <a:ext cx="7211144" cy="1143000"/>
          </a:xfrm>
        </p:spPr>
        <p:txBody>
          <a:bodyPr/>
          <a:lstStyle/>
          <a:p>
            <a:r>
              <a:rPr lang="ru-RU" sz="3600" b="1" dirty="0" smtClean="0">
                <a:solidFill>
                  <a:srgbClr val="2646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Взятие объяснения с работника</a:t>
            </a:r>
            <a:endParaRPr lang="ru-RU" sz="3600" b="1" dirty="0">
              <a:solidFill>
                <a:srgbClr val="2646D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pPr marL="514350" indent="-514350" algn="just">
              <a:buAutoNum type="arabicPeriod"/>
            </a:pPr>
            <a:r>
              <a:rPr lang="ru-RU" sz="2400" dirty="0" smtClean="0"/>
              <a:t>Требование объяснения – письменно и под подпись.</a:t>
            </a:r>
          </a:p>
          <a:p>
            <a:pPr marL="514350" indent="-514350" algn="just">
              <a:buAutoNum type="arabicPeriod"/>
            </a:pPr>
            <a:endParaRPr lang="ru-RU" sz="2400" dirty="0" smtClean="0"/>
          </a:p>
          <a:p>
            <a:pPr marL="514350" indent="-514350" algn="just">
              <a:buAutoNum type="arabicPeriod"/>
            </a:pPr>
            <a:r>
              <a:rPr lang="ru-RU" sz="2400" dirty="0" smtClean="0"/>
              <a:t>Срок через 2 рабочих дня (не считая день требования).</a:t>
            </a:r>
          </a:p>
          <a:p>
            <a:pPr marL="514350" indent="-514350" algn="just">
              <a:buNone/>
            </a:pPr>
            <a:r>
              <a:rPr lang="ru-RU" sz="2400" i="1" dirty="0" smtClean="0"/>
              <a:t>Например, запросили в </a:t>
            </a:r>
            <a:r>
              <a:rPr lang="ru-RU" sz="2400" i="1" dirty="0" err="1" smtClean="0"/>
              <a:t>пн</a:t>
            </a:r>
            <a:r>
              <a:rPr lang="ru-RU" sz="2400" i="1" dirty="0" smtClean="0"/>
              <a:t>, ждём </a:t>
            </a:r>
            <a:r>
              <a:rPr lang="ru-RU" sz="2400" i="1" dirty="0" err="1" smtClean="0"/>
              <a:t>вт</a:t>
            </a:r>
            <a:r>
              <a:rPr lang="ru-RU" sz="2400" i="1" dirty="0" smtClean="0"/>
              <a:t> и ср, </a:t>
            </a:r>
            <a:r>
              <a:rPr lang="ru-RU" sz="2400" i="1" dirty="0" err="1" smtClean="0"/>
              <a:t>чт</a:t>
            </a:r>
            <a:r>
              <a:rPr lang="ru-RU" sz="2400" i="1" dirty="0" smtClean="0"/>
              <a:t> - составляем акт.</a:t>
            </a:r>
            <a:endParaRPr lang="ru-RU" sz="2400" i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solidFill>
                  <a:srgbClr val="2646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Сроки. Приказ</a:t>
            </a:r>
            <a:endParaRPr lang="ru-RU" sz="3600" b="1" dirty="0">
              <a:solidFill>
                <a:srgbClr val="2646D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/>
          <a:lstStyle/>
          <a:p>
            <a:pPr>
              <a:buNone/>
            </a:pPr>
            <a:r>
              <a:rPr lang="ru-RU" sz="1800" dirty="0" smtClean="0"/>
              <a:t>По общему правилу </a:t>
            </a:r>
            <a:r>
              <a:rPr lang="ru-RU" sz="1800" b="1" dirty="0" smtClean="0"/>
              <a:t>в течение месяца </a:t>
            </a:r>
            <a:r>
              <a:rPr lang="ru-RU" sz="1800" dirty="0" smtClean="0"/>
              <a:t>(не считая временной нетрудоспособности, отпуска, времени на учёт мнения представительного органа).</a:t>
            </a:r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r>
              <a:rPr lang="ru-RU" sz="1800" b="1" dirty="0" smtClean="0"/>
              <a:t>Содержание приказа:</a:t>
            </a:r>
          </a:p>
          <a:p>
            <a:pPr lvl="0"/>
            <a:r>
              <a:rPr lang="ru-RU" sz="1800" dirty="0" smtClean="0"/>
              <a:t>ФИО работника; </a:t>
            </a:r>
          </a:p>
          <a:p>
            <a:pPr lvl="0"/>
            <a:r>
              <a:rPr lang="ru-RU" sz="1800" dirty="0" smtClean="0"/>
              <a:t>его должность;</a:t>
            </a:r>
          </a:p>
          <a:p>
            <a:pPr lvl="0"/>
            <a:r>
              <a:rPr lang="ru-RU" sz="1800" dirty="0" smtClean="0"/>
              <a:t>структурное подразделение; </a:t>
            </a:r>
          </a:p>
          <a:p>
            <a:pPr lvl="0"/>
            <a:r>
              <a:rPr lang="ru-RU" sz="1800" dirty="0" smtClean="0"/>
              <a:t>описание совершенного проступка; </a:t>
            </a:r>
          </a:p>
          <a:p>
            <a:pPr lvl="0"/>
            <a:r>
              <a:rPr lang="ru-RU" sz="1800" dirty="0" smtClean="0"/>
              <a:t>пункты каких локальных нормативных актов работодателя были нарушены; </a:t>
            </a:r>
          </a:p>
          <a:p>
            <a:pPr lvl="0"/>
            <a:r>
              <a:rPr lang="ru-RU" sz="1800" dirty="0" smtClean="0"/>
              <a:t>ссылки на докладные и объяснительные записки, акты, решение/протокол заседания комиссии расследования и их реквизиты;</a:t>
            </a:r>
          </a:p>
          <a:p>
            <a:pPr lvl="0"/>
            <a:r>
              <a:rPr lang="ru-RU" sz="1800" dirty="0" smtClean="0"/>
              <a:t>вид дисциплинарного взыскания применяется.</a:t>
            </a:r>
          </a:p>
          <a:p>
            <a:pPr>
              <a:buNone/>
            </a:pPr>
            <a:endParaRPr lang="ru-RU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74638"/>
            <a:ext cx="7355160" cy="1143000"/>
          </a:xfrm>
        </p:spPr>
        <p:txBody>
          <a:bodyPr/>
          <a:lstStyle/>
          <a:p>
            <a:r>
              <a:rPr lang="ru-RU" sz="3600" b="1" dirty="0" smtClean="0">
                <a:solidFill>
                  <a:srgbClr val="2646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Основания для увольнения работника</a:t>
            </a:r>
            <a:endParaRPr lang="ru-RU" sz="3600" b="1" dirty="0">
              <a:solidFill>
                <a:srgbClr val="2646D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ru-RU" sz="2000" dirty="0" smtClean="0"/>
              <a:t>По собственному желанию или по соглашению сторон.</a:t>
            </a:r>
          </a:p>
          <a:p>
            <a:pPr marL="514350" indent="-514350">
              <a:buAutoNum type="arabicPeriod"/>
            </a:pPr>
            <a:r>
              <a:rPr lang="ru-RU" sz="2000" dirty="0" smtClean="0"/>
              <a:t>Сокращение численности или штата.</a:t>
            </a:r>
          </a:p>
          <a:p>
            <a:pPr marL="514350" indent="-514350">
              <a:buAutoNum type="arabicPeriod"/>
            </a:pPr>
            <a:r>
              <a:rPr lang="ru-RU" sz="2000" dirty="0" smtClean="0"/>
              <a:t>Несоответствия работника занимаемой должности или выполняемой работе вследствие недостаточной квалификации, подтвержденной результатами аттестации;</a:t>
            </a:r>
          </a:p>
          <a:p>
            <a:pPr marL="514350" indent="-514350">
              <a:buAutoNum type="arabicPeriod"/>
            </a:pPr>
            <a:r>
              <a:rPr lang="ru-RU" sz="2000" b="1" dirty="0" smtClean="0"/>
              <a:t>Неоднократного неисполнения работником без уважительных причин трудовых обязанностей, если он имеет дисциплинарное взыскание;</a:t>
            </a:r>
          </a:p>
          <a:p>
            <a:pPr marL="514350" indent="-514350">
              <a:buAutoNum type="arabicPeriod"/>
            </a:pPr>
            <a:r>
              <a:rPr lang="ru-RU" sz="2000" dirty="0" smtClean="0"/>
              <a:t>совершения работником, выполняющим воспитательные функции, аморального проступка, несовместимого с продолжением данной работы</a:t>
            </a:r>
            <a:endParaRPr lang="ru-RU" sz="20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274638"/>
            <a:ext cx="7139136" cy="1143000"/>
          </a:xfrm>
        </p:spPr>
        <p:txBody>
          <a:bodyPr/>
          <a:lstStyle/>
          <a:p>
            <a:r>
              <a:rPr lang="ru-RU" sz="3200" b="1" dirty="0" smtClean="0">
                <a:solidFill>
                  <a:schemeClr val="tx1"/>
                </a:solidFill>
              </a:rPr>
              <a:t>6. Однократное грубое нарушение работником трудовых обязанностей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000" dirty="0" smtClean="0"/>
              <a:t>а) </a:t>
            </a:r>
            <a:r>
              <a:rPr lang="ru-RU" sz="2000" u="sng" dirty="0" smtClean="0"/>
              <a:t>прогул</a:t>
            </a:r>
            <a:r>
              <a:rPr lang="ru-RU" sz="2000" dirty="0" smtClean="0"/>
              <a:t>;</a:t>
            </a:r>
          </a:p>
          <a:p>
            <a:pPr>
              <a:buNone/>
            </a:pPr>
            <a:r>
              <a:rPr lang="ru-RU" sz="2000" dirty="0" smtClean="0"/>
              <a:t>б) появления работника на работе в состоянии алкогольного, наркотического или иного токсического </a:t>
            </a:r>
            <a:r>
              <a:rPr lang="ru-RU" sz="2000" u="sng" dirty="0" smtClean="0"/>
              <a:t>опьянения</a:t>
            </a:r>
            <a:r>
              <a:rPr lang="ru-RU" sz="2000" dirty="0" smtClean="0"/>
              <a:t>;</a:t>
            </a:r>
          </a:p>
          <a:p>
            <a:pPr>
              <a:buNone/>
            </a:pPr>
            <a:r>
              <a:rPr lang="ru-RU" sz="2000" dirty="0" smtClean="0"/>
              <a:t>в</a:t>
            </a:r>
            <a:r>
              <a:rPr lang="ru-RU" sz="2000" u="sng" dirty="0" smtClean="0"/>
              <a:t>) разглашения </a:t>
            </a:r>
            <a:r>
              <a:rPr lang="ru-RU" sz="2000" dirty="0" smtClean="0"/>
              <a:t>охраняемой законом тайны (государственной, коммерческой, служебной и иной), ставшей известной работнику в связи с исполнением им трудовых обязанностей, в том числе разглашения персональных данных другого работника;</a:t>
            </a:r>
          </a:p>
          <a:p>
            <a:pPr>
              <a:buNone/>
            </a:pPr>
            <a:r>
              <a:rPr lang="ru-RU" sz="2000" dirty="0" smtClean="0"/>
              <a:t>г) совершения по месту работы </a:t>
            </a:r>
            <a:r>
              <a:rPr lang="ru-RU" sz="2000" u="sng" dirty="0" smtClean="0"/>
              <a:t>хищения</a:t>
            </a:r>
            <a:r>
              <a:rPr lang="ru-RU" sz="2000" dirty="0" smtClean="0"/>
              <a:t> (в том числе мелкого) </a:t>
            </a:r>
            <a:r>
              <a:rPr lang="ru-RU" sz="2000" u="sng" dirty="0" smtClean="0"/>
              <a:t>чужого имущества</a:t>
            </a:r>
            <a:r>
              <a:rPr lang="ru-RU" sz="2000" dirty="0" smtClean="0"/>
              <a:t>, </a:t>
            </a:r>
            <a:r>
              <a:rPr lang="ru-RU" sz="2000" u="sng" dirty="0" smtClean="0"/>
              <a:t>растраты, умышленного его уничтожения или повреждения</a:t>
            </a:r>
            <a:r>
              <a:rPr lang="ru-RU" sz="2000" dirty="0" smtClean="0"/>
              <a:t>;</a:t>
            </a:r>
          </a:p>
          <a:p>
            <a:pPr>
              <a:buNone/>
            </a:pPr>
            <a:r>
              <a:rPr lang="ru-RU" sz="2000" dirty="0" err="1" smtClean="0"/>
              <a:t>д</a:t>
            </a:r>
            <a:r>
              <a:rPr lang="ru-RU" sz="2000" dirty="0" smtClean="0"/>
              <a:t>) установленного комиссией по охране труда или уполномоченным по охране труда </a:t>
            </a:r>
            <a:r>
              <a:rPr lang="ru-RU" sz="2000" u="sng" dirty="0" smtClean="0"/>
              <a:t>нарушения работником требований охраны труда;</a:t>
            </a:r>
            <a:endParaRPr lang="ru-RU" sz="2000" u="sng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Специальное оформление">
  <a:themeElements>
    <a:clrScheme name="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пециальное оформление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Специальное оформление">
  <a:themeElements>
    <a:clrScheme name="1_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Специальное оформление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6060</TotalTime>
  <Words>256</Words>
  <Application>Microsoft Office PowerPoint</Application>
  <PresentationFormat>Экран (4:3)</PresentationFormat>
  <Paragraphs>50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Специальное оформление</vt:lpstr>
      <vt:lpstr>1_Специальное оформление</vt:lpstr>
      <vt:lpstr>  Привлечение к дисциплинарной ответственности.</vt:lpstr>
      <vt:lpstr>Виды дисциплинарных взысканий</vt:lpstr>
      <vt:lpstr>Основания для привлечения к дисциплинарной ответственности</vt:lpstr>
      <vt:lpstr>Фиксация проступка</vt:lpstr>
      <vt:lpstr>Взятие объяснения с работника</vt:lpstr>
      <vt:lpstr>Сроки. Приказ</vt:lpstr>
      <vt:lpstr>Основания для увольнения работника</vt:lpstr>
      <vt:lpstr>6. Однократное грубое нарушение работником трудовых обязанностей</vt:lpstr>
    </vt:vector>
  </TitlesOfParts>
  <Company>MoBIL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Компьютер</cp:lastModifiedBy>
  <cp:revision>581</cp:revision>
  <dcterms:created xsi:type="dcterms:W3CDTF">2012-07-09T18:19:04Z</dcterms:created>
  <dcterms:modified xsi:type="dcterms:W3CDTF">2021-04-09T12:23:43Z</dcterms:modified>
</cp:coreProperties>
</file>