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19"/>
  </p:notesMasterIdLst>
  <p:sldIdLst>
    <p:sldId id="424" r:id="rId3"/>
    <p:sldId id="425" r:id="rId4"/>
    <p:sldId id="426" r:id="rId5"/>
    <p:sldId id="428" r:id="rId6"/>
    <p:sldId id="430" r:id="rId7"/>
    <p:sldId id="431" r:id="rId8"/>
    <p:sldId id="432" r:id="rId9"/>
    <p:sldId id="433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6A8"/>
    <a:srgbClr val="FF0000"/>
    <a:srgbClr val="2646D0"/>
    <a:srgbClr val="66FFFF"/>
    <a:srgbClr val="ECF5FA"/>
    <a:srgbClr val="9966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73" autoAdjust="0"/>
    <p:restoredTop sz="94587" autoAdjust="0"/>
  </p:normalViewPr>
  <p:slideViewPr>
    <p:cSldViewPr>
      <p:cViewPr>
        <p:scale>
          <a:sx n="60" d="100"/>
          <a:sy n="60" d="100"/>
        </p:scale>
        <p:origin x="-1470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6935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196752"/>
            <a:ext cx="7067128" cy="3802434"/>
          </a:xfrm>
        </p:spPr>
        <p:txBody>
          <a:bodyPr/>
          <a:lstStyle/>
          <a:p>
            <a:r>
              <a:rPr lang="ru-RU" sz="3200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Стимулирующие выплаты в образовательных организациях.</a:t>
            </a:r>
            <a:endParaRPr lang="ru-RU" sz="40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4797152"/>
            <a:ext cx="4402832" cy="1329011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Юрист Профсоюза</a:t>
            </a:r>
          </a:p>
          <a:p>
            <a:pPr>
              <a:buNone/>
            </a:pPr>
            <a:r>
              <a:rPr lang="ru-RU" sz="2000" dirty="0" err="1" smtClean="0"/>
              <a:t>Здесенко</a:t>
            </a:r>
            <a:r>
              <a:rPr lang="ru-RU" sz="2000" dirty="0" smtClean="0"/>
              <a:t> Григорий Алексеевич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Размер стимулирования</a:t>
            </a:r>
            <a:endParaRPr lang="ru-RU" sz="36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В абсолютном размере (баллы, фиксированные выплаты).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В процентах от оклада.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Типичные ошибки в критериях</a:t>
            </a:r>
            <a:endParaRPr lang="ru-RU" sz="36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Компенсационные выплаты вместо стимулирующих.</a:t>
            </a:r>
          </a:p>
          <a:p>
            <a:pPr marL="514350" indent="-514350">
              <a:buAutoNum type="arabicPeriod"/>
            </a:pPr>
            <a:r>
              <a:rPr lang="ru-RU" dirty="0" smtClean="0"/>
              <a:t>Стимулирующие выплаты за первую или высшую категории.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Депремирование</a:t>
            </a:r>
            <a:r>
              <a:rPr lang="ru-RU" dirty="0" smtClean="0"/>
              <a:t>, «штрафные» баллы, лишение части </a:t>
            </a:r>
            <a:r>
              <a:rPr lang="ru-RU" dirty="0" err="1" smtClean="0"/>
              <a:t>стиммулирования</a:t>
            </a:r>
            <a:r>
              <a:rPr lang="ru-RU" dirty="0" smtClean="0"/>
              <a:t> и т.д.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Формирование, состав комиссии по </a:t>
            </a:r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стимулированию</a:t>
            </a:r>
            <a:endParaRPr lang="ru-RU" sz="3600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algn="ctr">
              <a:buNone/>
              <a:defRPr/>
            </a:pPr>
            <a:r>
              <a:rPr lang="ru-RU" sz="2400" dirty="0" smtClean="0"/>
              <a:t>Комиссия </a:t>
            </a:r>
            <a:r>
              <a:rPr lang="ru-RU" sz="2400" dirty="0" smtClean="0"/>
              <a:t>по стимулированию создаётся из равного числа представителей работников и работодателя, не менее двух от каждой стороны.</a:t>
            </a:r>
          </a:p>
          <a:p>
            <a:pPr marL="285750" indent="-285750" algn="just">
              <a:buNone/>
              <a:defRPr/>
            </a:pPr>
            <a:endParaRPr lang="ru-RU" sz="2400" dirty="0" smtClean="0"/>
          </a:p>
          <a:p>
            <a:pPr algn="just">
              <a:buNone/>
              <a:defRPr/>
            </a:pPr>
            <a:r>
              <a:rPr lang="ru-RU" sz="2400" dirty="0" smtClean="0"/>
              <a:t>      Решение о создании комиссии, её персональный состав оформляются приказом руководителя .</a:t>
            </a:r>
          </a:p>
          <a:p>
            <a:pPr algn="just">
              <a:buNone/>
              <a:defRPr/>
            </a:pPr>
            <a:endParaRPr lang="ru-RU" sz="2400" dirty="0" smtClean="0"/>
          </a:p>
          <a:p>
            <a:pPr algn="just">
              <a:buNone/>
              <a:defRPr/>
            </a:pPr>
            <a:r>
              <a:rPr lang="ru-RU" sz="2400" dirty="0" smtClean="0"/>
              <a:t>(Срок полномочий комиссии по стимулированию не менее 1 года)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Порядок работы комиссии по стимулированию</a:t>
            </a:r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365760" indent="-28346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>
                <a:cs typeface="Arial" panose="020B0604020202020204" pitchFamily="34" charset="0"/>
              </a:rPr>
              <a:t>Комиссия </a:t>
            </a:r>
            <a:r>
              <a:rPr lang="ru-RU" sz="2000" b="1" dirty="0" smtClean="0">
                <a:cs typeface="Arial" panose="020B0604020202020204" pitchFamily="34" charset="0"/>
              </a:rPr>
              <a:t>по стимулированию организует свою работу в форме заседаний (присутствовали, повестка дня, указать количество проголосовавших за повестку дня;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>
                <a:cs typeface="Arial" panose="020B0604020202020204" pitchFamily="34" charset="0"/>
              </a:rPr>
              <a:t>Заседание комиссии по стимулированию правомочно при участии в нём более половины её членов;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>
                <a:cs typeface="Arial" panose="020B0604020202020204" pitchFamily="34" charset="0"/>
              </a:rPr>
              <a:t>Заседание комиссии по стимулированию ведёт председатель, а в его отсутствие – заместитель председателя.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b="1" dirty="0" smtClean="0">
                <a:cs typeface="Arial" panose="020B0604020202020204" pitchFamily="34" charset="0"/>
              </a:rPr>
              <a:t> Секретарь комиссии по стимулированию ведёт протокол заседания комиссии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000" b="1" dirty="0" smtClean="0">
              <a:cs typeface="Arial" panose="020B060402020202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000" b="1" dirty="0" smtClean="0">
                <a:cs typeface="Arial" panose="020B0604020202020204" pitchFamily="34" charset="0"/>
              </a:rPr>
              <a:t>Комиссия </a:t>
            </a:r>
            <a:r>
              <a:rPr lang="ru-RU" sz="2000" b="1" dirty="0" smtClean="0">
                <a:cs typeface="Arial" panose="020B0604020202020204" pitchFamily="34" charset="0"/>
              </a:rPr>
              <a:t>по стимулированию избирает из своего состава председателя, заместителя председателя и секретаря.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000" b="1" dirty="0" smtClean="0">
                <a:cs typeface="Arial" panose="020B0604020202020204" pitchFamily="34" charset="0"/>
              </a:rPr>
              <a:t>Руководитель </a:t>
            </a:r>
            <a:r>
              <a:rPr lang="ru-RU" sz="2000" b="1" dirty="0" smtClean="0">
                <a:cs typeface="Arial" panose="020B0604020202020204" pitchFamily="34" charset="0"/>
              </a:rPr>
              <a:t>организации не может являться председателем комиссии по стимулированию.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Комиссия должна  рассмотреть  и утвердить  стимулирующие выплаты персонально каждому работнику:</a:t>
            </a:r>
            <a:br>
              <a:rPr lang="ru-RU" sz="28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endParaRPr lang="ru-RU" sz="2800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u="sng" dirty="0" smtClean="0">
              <a:cs typeface="Arial" panose="020B0604020202020204" pitchFamily="34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cs typeface="Arial" panose="020B0604020202020204" pitchFamily="34" charset="0"/>
              </a:rPr>
              <a:t>Стимулирующие </a:t>
            </a:r>
            <a:r>
              <a:rPr lang="ru-RU" sz="2800" dirty="0" smtClean="0">
                <a:cs typeface="Arial" panose="020B0604020202020204" pitchFamily="34" charset="0"/>
              </a:rPr>
              <a:t>выплаты</a:t>
            </a:r>
            <a:r>
              <a:rPr lang="ru-RU" sz="2800" dirty="0" smtClean="0">
                <a:cs typeface="Arial" panose="020B0604020202020204" pitchFamily="34" charset="0"/>
              </a:rPr>
              <a:t>, устанавливаемые на определённый период времени</a:t>
            </a:r>
            <a:r>
              <a:rPr lang="ru-RU" sz="2800" dirty="0" smtClean="0">
                <a:cs typeface="Arial" panose="020B0604020202020204" pitchFamily="34" charset="0"/>
              </a:rPr>
              <a:t>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800" dirty="0" smtClean="0">
              <a:cs typeface="Arial" panose="020B060402020202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cs typeface="Arial" panose="020B0604020202020204" pitchFamily="34" charset="0"/>
              </a:rPr>
              <a:t>премиальные выплаты по итогам работы</a:t>
            </a:r>
            <a:r>
              <a:rPr lang="ru-RU" sz="2800" dirty="0" smtClean="0">
                <a:cs typeface="Arial" panose="020B0604020202020204" pitchFamily="34" charset="0"/>
              </a:rPr>
              <a:t>;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800" dirty="0" smtClean="0">
              <a:cs typeface="Arial" panose="020B0604020202020204" pitchFamily="34" charset="0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cs typeface="Arial" panose="020B0604020202020204" pitchFamily="34" charset="0"/>
              </a:rPr>
              <a:t>единовременные премиальные выплаты в соответствии с Положением об оплате труда образовательной организации.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Стимулирующие выплаты в трудовом договоре</a:t>
            </a:r>
            <a:endParaRPr lang="ru-RU" sz="36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/>
              <a:t>в) работнику производятся выплаты стимулирующего характера:</a:t>
            </a:r>
          </a:p>
          <a:p>
            <a:pPr>
              <a:buNone/>
            </a:pPr>
            <a:r>
              <a:rPr lang="ru-RU" sz="1800" dirty="0" smtClean="0"/>
              <a:t> 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Условиями </a:t>
            </a:r>
            <a:r>
              <a:rPr lang="ru-RU" sz="1800" dirty="0" smtClean="0"/>
              <a:t>для осуществления выплат стимулирующего характера являются:</a:t>
            </a:r>
          </a:p>
          <a:p>
            <a:pPr>
              <a:buNone/>
            </a:pPr>
            <a:r>
              <a:rPr lang="ru-RU" sz="1800" dirty="0" smtClean="0"/>
              <a:t>…</a:t>
            </a:r>
          </a:p>
          <a:p>
            <a:pPr>
              <a:buNone/>
            </a:pPr>
            <a:r>
              <a:rPr lang="ru-RU" sz="1800" dirty="0" smtClean="0"/>
              <a:t>Стимулирующие </a:t>
            </a:r>
            <a:r>
              <a:rPr lang="ru-RU" sz="1800" dirty="0" smtClean="0"/>
              <a:t>выплаты выплачиваются работнику при выполнении условий их назначения. Размер стимулирующих выплат определяется пропорционально выполненным показателям.</a:t>
            </a:r>
          </a:p>
          <a:p>
            <a:pPr>
              <a:buNone/>
            </a:pP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2132856"/>
          <a:ext cx="806489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1440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Наименование выплаты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Показатели и критерии оценки эффективности деятельности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Периодичность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Размер выплаты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6000" b="1" dirty="0" smtClean="0">
              <a:solidFill>
                <a:srgbClr val="3636A8"/>
              </a:solidFill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rgbClr val="3636A8"/>
                </a:solidFill>
              </a:rPr>
              <a:t>Благодарю за внимание!</a:t>
            </a:r>
            <a:endParaRPr lang="ru-RU" sz="6000" b="1" dirty="0">
              <a:solidFill>
                <a:srgbClr val="3636A8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714202"/>
          </a:xfrm>
        </p:spPr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Отличие компенсационных и стимулирующих выплат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024336"/>
          </a:xfrm>
        </p:spPr>
        <p:txBody>
          <a:bodyPr/>
          <a:lstStyle/>
          <a:p>
            <a:r>
              <a:rPr lang="ru-RU" sz="2800" dirty="0" smtClean="0"/>
              <a:t>Компенсационные выплаты – особые условия труда либо дополнительная работа.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Стимулирующие выплаты – качественные результаты работы, определённой должностными обязанностями.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714202"/>
          </a:xfrm>
        </p:spPr>
        <p:txBody>
          <a:bodyPr/>
          <a:lstStyle/>
          <a:p>
            <a:r>
              <a:rPr lang="ru-RU" sz="3600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Компенсационные выплаты.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1) выплаты работникам, занятым на тяжелых работах, работах с вредными и (или) опасными и иными особыми условиями труда;</a:t>
            </a:r>
          </a:p>
          <a:p>
            <a:pPr>
              <a:buNone/>
            </a:pPr>
            <a:r>
              <a:rPr lang="ru-RU" sz="2000" dirty="0" smtClean="0"/>
              <a:t>2) выплаты за работу в местностях с особыми климатическими условиями;</a:t>
            </a:r>
          </a:p>
          <a:p>
            <a:pPr>
              <a:buNone/>
            </a:pPr>
            <a:r>
              <a:rPr lang="ru-RU" sz="2000" dirty="0" smtClean="0"/>
              <a:t>3) выплаты за работу в условиях, отклоняющихся от нормальных (при выполнении работ различной квалификации, совмещении профессий (должностей), сверхурочной работе, работе в ночное время и при выполнении работ в других условиях, отклоняющихся от нормальных</a:t>
            </a:r>
            <a:r>
              <a:rPr lang="ru-RU" sz="2000" dirty="0" smtClean="0"/>
              <a:t>).</a:t>
            </a:r>
          </a:p>
          <a:p>
            <a:pPr>
              <a:buNone/>
            </a:pPr>
            <a:r>
              <a:rPr lang="ru-RU" sz="2000" dirty="0" smtClean="0"/>
              <a:t>+ Совмещение, расширение зоны обслуживания, увеличение объема работ.</a:t>
            </a:r>
            <a:endParaRPr lang="ru-RU" sz="2000" dirty="0" smtClean="0"/>
          </a:p>
          <a:p>
            <a:pPr marL="514350" indent="-514350">
              <a:buAutoNum type="arabicPeriod"/>
            </a:pP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922114"/>
          </a:xfrm>
        </p:spPr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Стимулирующие выплаты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1) за интенсивность и высокие результаты работы;</a:t>
            </a:r>
          </a:p>
          <a:p>
            <a:pPr>
              <a:buNone/>
            </a:pPr>
            <a:r>
              <a:rPr lang="ru-RU" sz="2800" dirty="0" smtClean="0"/>
              <a:t>2) за качество выполняемых работ;</a:t>
            </a:r>
          </a:p>
          <a:p>
            <a:pPr>
              <a:buNone/>
            </a:pPr>
            <a:r>
              <a:rPr lang="ru-RU" sz="2800" dirty="0" smtClean="0"/>
              <a:t>3) за стаж непрерывной работы, выслугу лет;</a:t>
            </a:r>
          </a:p>
          <a:p>
            <a:pPr>
              <a:buNone/>
            </a:pPr>
            <a:r>
              <a:rPr lang="ru-RU" sz="2800" dirty="0" smtClean="0"/>
              <a:t>4) по итогам работы в виде премиальных выплат;</a:t>
            </a:r>
          </a:p>
          <a:p>
            <a:pPr>
              <a:buNone/>
            </a:pPr>
            <a:r>
              <a:rPr lang="ru-RU" sz="2800" dirty="0" smtClean="0"/>
              <a:t>5) иные выплаты в пределах фонда оплаты труда работников учреждения, в том числе средств от приносящей доход деятельности.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7211144" cy="1296144"/>
          </a:xfrm>
        </p:spPr>
        <p:txBody>
          <a:bodyPr/>
          <a:lstStyle/>
          <a:p>
            <a:r>
              <a:rPr lang="ru-RU" sz="3600" b="1" dirty="0" smtClean="0">
                <a:solidFill>
                  <a:srgbClr val="2646D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распределяется фонд заработной платы</a:t>
            </a:r>
            <a:endParaRPr lang="ru-RU" sz="3600" b="1" dirty="0">
              <a:solidFill>
                <a:srgbClr val="2646D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988840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На </a:t>
            </a:r>
            <a:r>
              <a:rPr lang="ru-RU" sz="2000" dirty="0" smtClean="0"/>
              <a:t>установление окладов (должностных окладов) ставок заработной платы работников направляется не менее 70 процентов фонда оплаты труда </a:t>
            </a:r>
            <a:r>
              <a:rPr lang="ru-RU" sz="2000" dirty="0" smtClean="0"/>
              <a:t>(</a:t>
            </a:r>
            <a:r>
              <a:rPr lang="ru-RU" sz="2000" dirty="0" smtClean="0"/>
              <a:t>за исключением фонда оплаты труда, предназначенного на выплаты компенсационного характера в соответствии с пунктами </a:t>
            </a:r>
            <a:r>
              <a:rPr lang="ru-RU" sz="2000" dirty="0" smtClean="0"/>
              <a:t>__ </a:t>
            </a:r>
            <a:r>
              <a:rPr lang="ru-RU" sz="2000" dirty="0" smtClean="0"/>
              <a:t>и </a:t>
            </a:r>
            <a:r>
              <a:rPr lang="ru-RU" sz="2000" dirty="0" smtClean="0"/>
              <a:t>__ </a:t>
            </a:r>
            <a:r>
              <a:rPr lang="ru-RU" sz="2000" dirty="0" smtClean="0"/>
              <a:t>настоящего Положения</a:t>
            </a:r>
            <a:r>
              <a:rPr lang="ru-RU" sz="2000" dirty="0" smtClean="0"/>
              <a:t>).</a:t>
            </a:r>
          </a:p>
          <a:p>
            <a:pPr marL="342900" indent="-342900">
              <a:buAutoNum type="arabicPeriod"/>
            </a:pPr>
            <a:endParaRPr lang="ru-RU" sz="2000" dirty="0" smtClean="0"/>
          </a:p>
          <a:p>
            <a:pPr marL="342900" indent="-342900">
              <a:buAutoNum type="arabicPeriod"/>
            </a:pPr>
            <a:r>
              <a:rPr lang="ru-RU" sz="2000" dirty="0" smtClean="0"/>
              <a:t>Оставшаяся </a:t>
            </a:r>
            <a:r>
              <a:rPr lang="ru-RU" sz="2000" dirty="0" smtClean="0"/>
              <a:t>часть фонда оплаты труда (за исключением фонда оплаты труда, предназначенного на выплаты компенсационного характера в соответствии с пунктами </a:t>
            </a:r>
            <a:r>
              <a:rPr lang="ru-RU" sz="2000" dirty="0" smtClean="0"/>
              <a:t>__ </a:t>
            </a:r>
            <a:r>
              <a:rPr lang="ru-RU" sz="2000" dirty="0" smtClean="0"/>
              <a:t>и </a:t>
            </a:r>
            <a:r>
              <a:rPr lang="ru-RU" sz="2000" dirty="0" smtClean="0"/>
              <a:t>__ </a:t>
            </a:r>
            <a:r>
              <a:rPr lang="ru-RU" sz="2000" dirty="0" smtClean="0"/>
              <a:t>настоящего Положения) в размере не более 30 процентов направляется на стимулирующие выплаты и другие выплаты компенсационного характера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в Положении об оплате труда или отдельное Положение</a:t>
            </a:r>
            <a:endParaRPr lang="ru-RU" sz="36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>
              <a:buNone/>
            </a:pPr>
            <a:endParaRPr lang="ru-RU" sz="2000" b="1" u="sng" dirty="0" smtClean="0"/>
          </a:p>
          <a:p>
            <a:pPr>
              <a:buNone/>
            </a:pPr>
            <a:r>
              <a:rPr lang="ru-RU" sz="2000" b="1" u="sng" dirty="0" smtClean="0"/>
              <a:t>Постановление № 1813 от 26.07.2019 (в ред. 15.02.2021 г.).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Обязательные условия стимулирования:</a:t>
            </a:r>
          </a:p>
          <a:p>
            <a:pPr>
              <a:buNone/>
            </a:pPr>
            <a:r>
              <a:rPr lang="ru-RU" sz="2000" dirty="0" smtClean="0"/>
              <a:t>1</a:t>
            </a:r>
            <a:r>
              <a:rPr lang="ru-RU" sz="2000" dirty="0" smtClean="0"/>
              <a:t>) успешное и добросовестное исполнение профессиональных и должностных обязанностей работником в соответствующем периоде;</a:t>
            </a:r>
          </a:p>
          <a:p>
            <a:pPr>
              <a:buNone/>
            </a:pPr>
            <a:r>
              <a:rPr lang="ru-RU" sz="2000" dirty="0" smtClean="0"/>
              <a:t>2) инициатива, творчество и применение в работе современных форм и методов организации труда;</a:t>
            </a:r>
          </a:p>
          <a:p>
            <a:pPr>
              <a:buNone/>
            </a:pPr>
            <a:r>
              <a:rPr lang="ru-RU" sz="2000" dirty="0" smtClean="0"/>
              <a:t>3) участие в течение соответствующего периода в выполнении важных работ, мероприятий</a:t>
            </a:r>
            <a:r>
              <a:rPr lang="ru-RU" sz="2000" dirty="0" smtClean="0"/>
              <a:t>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интенсивность и высокие результаты работы</a:t>
            </a:r>
            <a:endParaRPr lang="ru-RU" sz="36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96544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показатели </a:t>
            </a:r>
            <a:r>
              <a:rPr lang="ru-RU" sz="1800" dirty="0" smtClean="0"/>
              <a:t>наполняемости классов и </a:t>
            </a:r>
            <a:r>
              <a:rPr lang="ru-RU" sz="1800" dirty="0" smtClean="0"/>
              <a:t>групп;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 количественные результаты </a:t>
            </a:r>
            <a:r>
              <a:rPr lang="ru-RU" sz="1800" dirty="0" smtClean="0"/>
              <a:t>подготовки обучающихся к </a:t>
            </a:r>
            <a:r>
              <a:rPr lang="ru-RU" sz="1800" dirty="0" smtClean="0"/>
              <a:t>ГИА;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з</a:t>
            </a:r>
            <a:r>
              <a:rPr lang="ru-RU" sz="1800" dirty="0" smtClean="0"/>
              <a:t>а </a:t>
            </a:r>
            <a:r>
              <a:rPr lang="ru-RU" sz="1800" dirty="0" smtClean="0"/>
              <a:t>подготовку определенного количества победителей (призеров) конкурсов, олимпиад, конференций различного уровня, в том числе за призовые места, занятые непосредственно работником или обучающимися в учреждении в международных, общероссийских, областных и городских выставках, конкурсах, </a:t>
            </a:r>
            <a:r>
              <a:rPr lang="ru-RU" sz="1800" dirty="0" smtClean="0"/>
              <a:t>фестивалях;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за </a:t>
            </a:r>
            <a:r>
              <a:rPr lang="ru-RU" sz="1800" dirty="0" smtClean="0"/>
              <a:t>реализацию авторских </a:t>
            </a:r>
            <a:r>
              <a:rPr lang="ru-RU" sz="1800" dirty="0" smtClean="0"/>
              <a:t>программ;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за </a:t>
            </a:r>
            <a:r>
              <a:rPr lang="ru-RU" sz="1800" dirty="0" smtClean="0"/>
              <a:t>результаты работ, обеспечивающих безаварийность, безотказность и бесперебойность работы систем, ресурсов и средств </a:t>
            </a:r>
            <a:r>
              <a:rPr lang="ru-RU" sz="1800" dirty="0" smtClean="0"/>
              <a:t>учреждения;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за </a:t>
            </a:r>
            <a:r>
              <a:rPr lang="ru-RU" sz="1800" dirty="0" smtClean="0"/>
              <a:t>разработку и реализацию проектов (мероприятий) в сфере </a:t>
            </a:r>
            <a:r>
              <a:rPr lang="ru-RU" sz="1800" dirty="0" smtClean="0"/>
              <a:t>образования ;</a:t>
            </a:r>
            <a:endParaRPr lang="ru-RU" sz="18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1800" dirty="0" smtClean="0"/>
              <a:t>молодым специалистам.</a:t>
            </a:r>
            <a:endParaRPr lang="ru-RU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 выполняемых работ</a:t>
            </a:r>
            <a:endParaRPr lang="ru-RU" sz="36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u="sng" dirty="0" smtClean="0"/>
              <a:t>К выплатам за качество выполняемых работ относятся выплаты</a:t>
            </a:r>
            <a:r>
              <a:rPr lang="ru-RU" sz="2000" u="sng" dirty="0" smtClean="0"/>
              <a:t>:</a:t>
            </a:r>
          </a:p>
          <a:p>
            <a:pPr>
              <a:buNone/>
            </a:pPr>
            <a:endParaRPr lang="ru-RU" sz="2000" u="sng" dirty="0" smtClean="0"/>
          </a:p>
          <a:p>
            <a:pPr>
              <a:buNone/>
            </a:pPr>
            <a:r>
              <a:rPr lang="ru-RU" sz="2000" dirty="0" smtClean="0"/>
              <a:t>- за наличие ученой степени кандидата наук, почетного звания (СССР, РСФСР, Российской Федерации) по соответствующему профилю, название которого начинается со слов "заслуженный", в размере 20 процентов оклада (должностного оклада), ставки заработной платы;</a:t>
            </a:r>
          </a:p>
          <a:p>
            <a:pPr>
              <a:buNone/>
            </a:pPr>
            <a:r>
              <a:rPr lang="ru-RU" sz="2000" dirty="0" smtClean="0"/>
              <a:t>- за наличие ученой степени доктора наук, почетного звания (СССР, РСФСР, Российской Федерации) по соответствующему профилю, название которого начинается со слов "народный", в размере 50 процентов оклада (должностного оклада), ставки заработной платы;</a:t>
            </a:r>
          </a:p>
          <a:p>
            <a:pPr>
              <a:buNone/>
            </a:pPr>
            <a:r>
              <a:rPr lang="ru-RU" sz="2000" dirty="0" smtClean="0"/>
              <a:t>- за другие качественные показатели.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3600" b="1" dirty="0" smtClean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итогам работы в виде премиальных выплат</a:t>
            </a:r>
            <a:endParaRPr lang="ru-RU" sz="36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/>
              <a:t>Единовременное </a:t>
            </a:r>
            <a:r>
              <a:rPr lang="ru-RU" sz="2000" dirty="0" smtClean="0"/>
              <a:t>премирование:</a:t>
            </a:r>
          </a:p>
          <a:p>
            <a:pPr>
              <a:buNone/>
            </a:pPr>
            <a:r>
              <a:rPr lang="ru-RU" sz="2000" dirty="0" smtClean="0"/>
              <a:t>1) при награждении Почетной грамотой Министерства просвещения Российской Федерации, награждении государственными наградами и наградами муниципального образования "город Екатеринбург", Свердловской области, Российской Федерации;</a:t>
            </a:r>
          </a:p>
          <a:p>
            <a:pPr>
              <a:buNone/>
            </a:pPr>
            <a:r>
              <a:rPr lang="ru-RU" sz="2000" dirty="0" smtClean="0"/>
              <a:t>2) в связи с празднованием Дня учителя, Дня воспитателя и всех дошкольных работников;</a:t>
            </a:r>
          </a:p>
          <a:p>
            <a:pPr>
              <a:buNone/>
            </a:pPr>
            <a:r>
              <a:rPr lang="ru-RU" sz="2000" dirty="0" smtClean="0"/>
              <a:t>3) в связи с праздничными днями и юбилейными датами (50, 55, 60 лет со дня рождения и каждые последующие 5 лет);</a:t>
            </a:r>
          </a:p>
          <a:p>
            <a:pPr>
              <a:buNone/>
            </a:pPr>
            <a:r>
              <a:rPr lang="ru-RU" sz="2000" dirty="0" smtClean="0"/>
              <a:t>4) при увольнении в связи с уходом на страховую пенсию по старости;</a:t>
            </a:r>
          </a:p>
          <a:p>
            <a:pPr>
              <a:buNone/>
            </a:pPr>
            <a:r>
              <a:rPr lang="ru-RU" sz="2000" dirty="0" smtClean="0"/>
              <a:t>5) при прекращении трудового договора в связи с признанием работника полностью неспособным к трудовой деятельности в соответствии с медицинским заключением.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5935</TotalTime>
  <Words>912</Words>
  <Application>Microsoft Office PowerPoint</Application>
  <PresentationFormat>Экран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Специальное оформление</vt:lpstr>
      <vt:lpstr>1_Специальное оформление</vt:lpstr>
      <vt:lpstr> Стимулирующие выплаты в образовательных организациях.</vt:lpstr>
      <vt:lpstr>Отличие компенсационных и стимулирующих выплат</vt:lpstr>
      <vt:lpstr> Компенсационные выплаты.</vt:lpstr>
      <vt:lpstr>Стимулирующие выплаты</vt:lpstr>
      <vt:lpstr>Как распределяется фонд заработной платы</vt:lpstr>
      <vt:lpstr>Раздел в Положении об оплате труда или отдельное Положение</vt:lpstr>
      <vt:lpstr>За интенсивность и высокие результаты работы</vt:lpstr>
      <vt:lpstr>За качество выполняемых работ</vt:lpstr>
      <vt:lpstr>По итогам работы в виде премиальных выплат</vt:lpstr>
      <vt:lpstr>Размер стимулирования</vt:lpstr>
      <vt:lpstr>Типичные ошибки в критериях</vt:lpstr>
      <vt:lpstr>Формирование, состав комиссии по стимулированию</vt:lpstr>
      <vt:lpstr>Порядок работы комиссии по стимулированию </vt:lpstr>
      <vt:lpstr>Комиссия должна  рассмотреть  и утвердить  стимулирующие выплаты персонально каждому работнику: </vt:lpstr>
      <vt:lpstr>Стимулирующие выплаты в трудовом договоре</vt:lpstr>
      <vt:lpstr>Слайд 16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Компьютер</cp:lastModifiedBy>
  <cp:revision>571</cp:revision>
  <dcterms:created xsi:type="dcterms:W3CDTF">2012-07-09T18:19:04Z</dcterms:created>
  <dcterms:modified xsi:type="dcterms:W3CDTF">2021-03-14T21:10:22Z</dcterms:modified>
</cp:coreProperties>
</file>