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50" r:id="rId1"/>
    <p:sldMasterId id="2147483651" r:id="rId2"/>
  </p:sldMasterIdLst>
  <p:notesMasterIdLst>
    <p:notesMasterId r:id="rId16"/>
  </p:notesMasterIdLst>
  <p:sldIdLst>
    <p:sldId id="692" r:id="rId3"/>
    <p:sldId id="645" r:id="rId4"/>
    <p:sldId id="646" r:id="rId5"/>
    <p:sldId id="644" r:id="rId6"/>
    <p:sldId id="681" r:id="rId7"/>
    <p:sldId id="687" r:id="rId8"/>
    <p:sldId id="690" r:id="rId9"/>
    <p:sldId id="689" r:id="rId10"/>
    <p:sldId id="688" r:id="rId11"/>
    <p:sldId id="684" r:id="rId12"/>
    <p:sldId id="685" r:id="rId13"/>
    <p:sldId id="691" r:id="rId14"/>
    <p:sldId id="680" r:id="rId15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2646D0"/>
    <a:srgbClr val="3636A8"/>
    <a:srgbClr val="FFFF99"/>
    <a:srgbClr val="FF0000"/>
    <a:srgbClr val="FF9933"/>
    <a:srgbClr val="FFCC99"/>
    <a:srgbClr val="FF3300"/>
    <a:srgbClr val="0066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06" autoAdjust="0"/>
    <p:restoredTop sz="97440" autoAdjust="0"/>
  </p:normalViewPr>
  <p:slideViewPr>
    <p:cSldViewPr>
      <p:cViewPr varScale="1">
        <p:scale>
          <a:sx n="65" d="100"/>
          <a:sy n="65" d="100"/>
        </p:scale>
        <p:origin x="83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01.09.2022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4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FC136F37973416C294C449C1FCCCCE803FF39E8126B01FF5426CB1ED7BBE73F0B0F1C4CBC974D68186F762C110DC8EC737CA4821B8X5E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61577A51555DE225F42BD31A3A6218ECA1F3E6A60617C909BDEF94ADF9CEFBF517048A73C827FE819F390B3B257FEDB1A30607E9CF903FD4lDzA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1464" y="3284984"/>
            <a:ext cx="10310936" cy="18002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ПЕРВАЯ ПОМОЩЬ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8183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ED74A-9714-77BA-0AA3-5C54A6BEC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672" y="404664"/>
            <a:ext cx="6851104" cy="1143000"/>
          </a:xfrm>
        </p:spPr>
        <p:txBody>
          <a:bodyPr/>
          <a:lstStyle/>
          <a:p>
            <a:r>
              <a:rPr lang="ru-RU" sz="32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МЕРОПРИЯТИЙ ПО ОКАЗАНИЮ ПЕРВОЙ ПОМОЩИ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56C7A5-B56E-71B7-7D98-19571ACD6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552" y="1772816"/>
            <a:ext cx="8424936" cy="4565104"/>
          </a:xfrm>
        </p:spPr>
        <p:txBody>
          <a:bodyPr/>
          <a:lstStyle/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8. Мероприятия по подробному осмотру пострадавшего в целях выявления признаков травм, отравлений и других состояний, угрожающих его жизни и здоровью: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1) проведение осмотра головы;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2) проведение осмотра шеи;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3) проведение осмотра груди;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4) проведение осмотра спины;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5) проведение осмотра живота и таза;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6) проведение осмотра конечностей;</a:t>
            </a:r>
          </a:p>
          <a:p>
            <a:pPr marL="180975" indent="-180975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7) наложение повязок при травмах различных областей тела, в том числе </a:t>
            </a:r>
            <a:r>
              <a:rPr lang="ru-RU" sz="2000" kern="1200" dirty="0" err="1">
                <a:solidFill>
                  <a:srgbClr val="3636A8"/>
                </a:solidFill>
                <a:latin typeface="Arial Narrow" panose="020B0606020202030204" pitchFamily="34" charset="0"/>
              </a:rPr>
              <a:t>окклюзионной</a:t>
            </a: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 (герметизирующей) при ранении грудной клетки;</a:t>
            </a:r>
          </a:p>
          <a:p>
            <a:pPr marL="180975" indent="-180975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8) проведение иммобилизации (с помощью подручных средств, </a:t>
            </a:r>
            <a:r>
              <a:rPr lang="ru-RU" sz="2000" kern="1200" dirty="0" err="1">
                <a:solidFill>
                  <a:srgbClr val="3636A8"/>
                </a:solidFill>
                <a:latin typeface="Arial Narrow" panose="020B0606020202030204" pitchFamily="34" charset="0"/>
              </a:rPr>
              <a:t>аутоиммобилизация</a:t>
            </a: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, с использованием изделий медицинского назначения;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058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ED74A-9714-77BA-0AA3-5C54A6BEC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672" y="404664"/>
            <a:ext cx="6851104" cy="1143000"/>
          </a:xfrm>
        </p:spPr>
        <p:txBody>
          <a:bodyPr/>
          <a:lstStyle/>
          <a:p>
            <a:r>
              <a:rPr lang="ru-RU" sz="32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МЕРОПРИЯТИЙ ПО ОКАЗАНИЮ ПЕРВОЙ ПОМОЩИ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56C7A5-B56E-71B7-7D98-19571ACD6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9516" y="1929068"/>
            <a:ext cx="8712968" cy="4565104"/>
          </a:xfrm>
        </p:spPr>
        <p:txBody>
          <a:bodyPr/>
          <a:lstStyle/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8. Мероприятия по подробному осмотру пострадавшего в целях выявления признаков травм, отравлений и других состояний, угрожающих его жизни и здоровью: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9) фиксация шейного отдела позвоночника (вручную, подручными средствами, с использованием изделий медицинского назначения &lt;*&gt;);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10) прекращение воздействия опасных химических веществ на пострадавшего (промывание желудка путем приема воды и вызывания рвоты, удаление с поврежденной поверхности и промывание поврежденной поверхности проточной водой);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11) местное охлаждение при травмах, термических ожогах и иных воздействиях высоких температур или теплового излучения;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20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12) термоизоляция при отморожениях и других эффектах воздействия низких температур.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840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6BD29E-8FAD-1CB8-7642-D1D31AFD3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7688" y="476672"/>
            <a:ext cx="6851104" cy="1138138"/>
          </a:xfrm>
        </p:spPr>
        <p:txBody>
          <a:bodyPr/>
          <a:lstStyle/>
          <a:p>
            <a:r>
              <a:rPr lang="ru-RU" sz="32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МЕРОПРИЯТИЙ ПО ОКАЗАНИЮ ПЕРВОЙ ПОМОЩИ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E9489D-D015-3DDA-BFA0-71A79555E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512" y="2204864"/>
            <a:ext cx="8568952" cy="3384376"/>
          </a:xfrm>
        </p:spPr>
        <p:txBody>
          <a:bodyPr/>
          <a:lstStyle/>
          <a:p>
            <a:pPr marL="541338" indent="-541338" algn="just">
              <a:buNone/>
              <a:tabLst>
                <a:tab pos="360363" algn="l"/>
              </a:tabLst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9.     Придание пострадавшему оптимального положения тела.</a:t>
            </a:r>
          </a:p>
          <a:p>
            <a:pPr marL="541338" indent="-541338" algn="just">
              <a:buNone/>
              <a:tabLst>
                <a:tab pos="360363" algn="l"/>
              </a:tabLst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10. Контроль состояния пострадавшего (сознание, дыхание, кровообращение) и оказание психологической поддержки.</a:t>
            </a:r>
          </a:p>
          <a:p>
            <a:pPr marL="541338" indent="-541338" algn="just">
              <a:buNone/>
              <a:tabLst>
                <a:tab pos="360363" algn="l"/>
              </a:tabLst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11. Передача пострадавшего бригаде скорой медицинской помощи, другим специальным службам, сотрудники которых обязаны оказывать первую помощь в соответствии с федеральным законом или со специальным правилом.</a:t>
            </a:r>
          </a:p>
          <a:p>
            <a:pPr algn="just"/>
            <a:endParaRPr lang="ru-RU" sz="1800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641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E7B04-C3C7-C85D-5A14-07F0729FA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7688" y="404664"/>
            <a:ext cx="6923112" cy="1143000"/>
          </a:xfrm>
        </p:spPr>
        <p:txBody>
          <a:bodyPr/>
          <a:lstStyle/>
          <a:p>
            <a:r>
              <a:rPr lang="ru-RU" sz="32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МЕРОПРИЯТИЙ ПО ОКАЗАНИЮ ПЕРВОЙ ПОМОЩИ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F1597F-76E7-0F73-1F7F-0A46872BE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7508" y="1877984"/>
            <a:ext cx="8856984" cy="4719369"/>
          </a:xfrm>
        </p:spPr>
        <p:txBody>
          <a:bodyPr/>
          <a:lstStyle/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</a:t>
            </a: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. Мероприятия по оценке обстановки и обеспечению безопасных условий 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2. </a:t>
            </a:r>
            <a:r>
              <a:rPr lang="ru-RU" sz="1700" b="1" kern="1200" dirty="0">
                <a:solidFill>
                  <a:srgbClr val="FF0000"/>
                </a:solidFill>
                <a:latin typeface="Arial Narrow" panose="020B0606020202030204" pitchFamily="34" charset="0"/>
              </a:rPr>
              <a:t>Вызов скорой медицинской помощи, других специальных служб.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4. Мероприятия по восстановлению проходимости дыхательных путей и определению признаков жизни у пострадавшего.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5. Мероприятия по проведению сердечно-легочной реанимации до появления признаков жизни.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6. Мероприятия по поддержанию проходимости дыхательных путей.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7. Мероприятия по обзорному осмотру пострадавшего и временной остановке наружного кровотечения.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8. Мероприятия по подробному осмотру пострадавшего в целях выявления признаков травм, отравлений и других состояний, угрожающих его жизни и здоровью, и по оказанию первой помощи в случае выявления указанных состояний.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9. Придание пострадавшему оптимального положения тела.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10. Контроль состояния пострадавшего (сознание, дыхание, кровообращение) и оказание психологической поддержки.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11. Передача пострадавшего бригаде скорой медицинской помощи, другим специальным службам.</a:t>
            </a:r>
          </a:p>
          <a:p>
            <a:pPr marL="180975" indent="-180975" algn="just">
              <a:buNone/>
              <a:tabLst>
                <a:tab pos="180975" algn="l"/>
              </a:tabLst>
            </a:pPr>
            <a:r>
              <a:rPr lang="ru-RU" sz="17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0965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EE1F163-5A64-8808-FC78-0720398AE3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42159">
            <a:off x="7727361" y="1582468"/>
            <a:ext cx="2511609" cy="1643011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9556" y="2636913"/>
            <a:ext cx="7992888" cy="3168353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sz="22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Статья 41. Охрана здоровья обучающихся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ru-RU" sz="22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Пункт 11 Обучение педагогических работников навыкам оказания первой помощи.</a:t>
            </a:r>
          </a:p>
          <a:p>
            <a:pPr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sz="22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Статья 48. Обязанности и ответственность педагогических работников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ru-RU" sz="22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Пункт 10 Проходить в установленном законодательством Российской Федерации порядке обучение и проверку знаний и навыков в области охраны труда.</a:t>
            </a: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endParaRPr lang="ru-RU" sz="2200" b="1" kern="120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endParaRPr lang="ru-RU" sz="1800" b="1" dirty="0">
              <a:latin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endParaRPr lang="ru-RU" sz="2800" b="1" kern="1200" dirty="0">
              <a:solidFill>
                <a:srgbClr val="2646D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ct val="0"/>
              </a:spcBef>
              <a:buNone/>
            </a:pPr>
            <a:endParaRPr lang="ru-RU" sz="2800" b="1" kern="1200" dirty="0">
              <a:solidFill>
                <a:srgbClr val="2646D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47F3111-268F-06A1-3691-BE98CEC94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7688" y="461024"/>
            <a:ext cx="7128792" cy="1239784"/>
          </a:xfrm>
        </p:spPr>
        <p:txBody>
          <a:bodyPr/>
          <a:lstStyle/>
          <a:p>
            <a:r>
              <a:rPr lang="ru-RU" sz="2400" b="1" kern="1200" dirty="0">
                <a:solidFill>
                  <a:srgbClr val="FF0000"/>
                </a:solidFill>
                <a:latin typeface="Arial Narrow" panose="020B0606020202030204" pitchFamily="34" charset="0"/>
              </a:rPr>
              <a:t>ФЕДЕРАЛЬНЫЙ ЗАКОН ОТ 29.12.2012 N 273-ФЗ "ОБ ОБРАЗОВАНИИ В РОССИЙСКОЙ ФЕДЕРАЦИИ" </a:t>
            </a:r>
            <a:br>
              <a:rPr lang="ru-RU" sz="2400" b="1" kern="1200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ru-RU" sz="2000" b="1" kern="1200" dirty="0">
                <a:solidFill>
                  <a:srgbClr val="FF0000"/>
                </a:solidFill>
                <a:latin typeface="Arial Narrow" panose="020B0606020202030204" pitchFamily="34" charset="0"/>
              </a:rPr>
              <a:t>(С ИЗМ. И ДОП., ВСТУП. В СИЛУ С 25.07.2022)</a:t>
            </a:r>
            <a:br>
              <a:rPr lang="ru-RU" sz="2000" b="1" kern="1200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endParaRPr lang="ru-RU" sz="20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480080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789093E-D539-1F16-B219-80C0820566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888" y="5157192"/>
            <a:ext cx="1464498" cy="1615996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7DEBE26-6BEA-4B8D-BD32-6382FFF69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2180206"/>
            <a:ext cx="8640960" cy="4104456"/>
          </a:xfrm>
        </p:spPr>
        <p:txBody>
          <a:bodyPr/>
          <a:lstStyle/>
          <a:p>
            <a:pPr marL="0" indent="450850" algn="just">
              <a:buNone/>
            </a:pPr>
            <a:r>
              <a:rPr lang="ru-RU" sz="22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Пункт 1 Первая помощь до оказания медицинской помощи оказывается гражданам при несчастных случаях, травмах, ранениях, поражениях, отравлениях, других состояниях и заболеваниях, угрожающих их жизни и здоровью, </a:t>
            </a:r>
            <a:r>
              <a:rPr lang="ru-RU" sz="2200" b="1" kern="1200" dirty="0">
                <a:solidFill>
                  <a:srgbClr val="FF0000"/>
                </a:solidFill>
                <a:latin typeface="Arial Narrow" panose="020B0606020202030204" pitchFamily="34" charset="0"/>
              </a:rPr>
              <a:t>лицами, обязанными оказывать первую помощь в соответствии с федеральным законом</a:t>
            </a:r>
            <a:r>
              <a:rPr lang="ru-RU" sz="22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 или со специальными правилами и имеющими соответствующую подготовку, в том числе сотрудниками органов внутренних дел, военнослужащими, спасателями, а также самим пострадавшим (самопомощь) или находящимися вблизи лицами (взаимопомощь) в случаях, предусмотренных федеральными законами. 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A44FF53-BAF5-80B8-C2E1-9F18A4D33506}"/>
              </a:ext>
            </a:extLst>
          </p:cNvPr>
          <p:cNvSpPr txBox="1">
            <a:spLocks/>
          </p:cNvSpPr>
          <p:nvPr/>
        </p:nvSpPr>
        <p:spPr>
          <a:xfrm>
            <a:off x="3359696" y="548680"/>
            <a:ext cx="6912768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indent="450850" algn="just"/>
            <a:r>
              <a:rPr lang="ru-RU" sz="2400" dirty="0">
                <a:solidFill>
                  <a:srgbClr val="FF0000"/>
                </a:solidFill>
                <a:latin typeface="Arial Narrow" panose="020B0606020202030204" pitchFamily="34" charset="0"/>
              </a:rPr>
              <a:t>Федеральный закон от 21.11.2011 N 323-ФЗ (ред. от 11.06.2022, с изм. от 13.07.2022) "Об основах охраны здоровья граждан в Российской Федерации" (с изм. и доп., вступ. в силу с 29.06.2022) Статья 31</a:t>
            </a:r>
            <a:endParaRPr lang="ru-RU" sz="2400" dirty="0">
              <a:solidFill>
                <a:srgbClr val="FF0000"/>
              </a:solidFill>
              <a:latin typeface="Arial Narrow" panose="020B060602020203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881259093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395DA3-BE57-4CDF-859B-34C51B25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9179" y="334443"/>
            <a:ext cx="4160139" cy="737079"/>
          </a:xfrm>
        </p:spPr>
        <p:txBody>
          <a:bodyPr/>
          <a:lstStyle/>
          <a:p>
            <a:r>
              <a:rPr lang="ru-RU" sz="36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ВИДЫ ПОМОЩИ</a:t>
            </a:r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8C1C4EAB-E690-1A2E-CAE1-9FC3699D78B9}"/>
              </a:ext>
            </a:extLst>
          </p:cNvPr>
          <p:cNvSpPr/>
          <p:nvPr/>
        </p:nvSpPr>
        <p:spPr>
          <a:xfrm rot="16200000">
            <a:off x="3133058" y="3468453"/>
            <a:ext cx="360040" cy="792088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4C30FE84-CCD4-B9FF-60F3-26CB3F5BE204}"/>
              </a:ext>
            </a:extLst>
          </p:cNvPr>
          <p:cNvSpPr/>
          <p:nvPr/>
        </p:nvSpPr>
        <p:spPr>
          <a:xfrm rot="16200000">
            <a:off x="3112072" y="2412683"/>
            <a:ext cx="360040" cy="792088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виток: вертикальный 6">
            <a:extLst>
              <a:ext uri="{FF2B5EF4-FFF2-40B4-BE49-F238E27FC236}">
                <a16:creationId xmlns:a16="http://schemas.microsoft.com/office/drawing/2014/main" id="{2EAE3C62-DD38-E446-FEFD-3AD666BB8904}"/>
              </a:ext>
            </a:extLst>
          </p:cNvPr>
          <p:cNvSpPr/>
          <p:nvPr/>
        </p:nvSpPr>
        <p:spPr>
          <a:xfrm>
            <a:off x="1981200" y="2428949"/>
            <a:ext cx="792088" cy="3927549"/>
          </a:xfrm>
          <a:prstGeom prst="vertic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2200" b="1" dirty="0">
                <a:solidFill>
                  <a:srgbClr val="3636A8"/>
                </a:solidFill>
                <a:latin typeface="Arial Narrow" panose="020B0606020202030204" pitchFamily="34" charset="0"/>
              </a:rPr>
              <a:t>Медицинская помощь</a:t>
            </a:r>
          </a:p>
        </p:txBody>
      </p:sp>
      <p:sp>
        <p:nvSpPr>
          <p:cNvPr id="8" name="Свиток: горизонтальный 7">
            <a:extLst>
              <a:ext uri="{FF2B5EF4-FFF2-40B4-BE49-F238E27FC236}">
                <a16:creationId xmlns:a16="http://schemas.microsoft.com/office/drawing/2014/main" id="{4FFB90FA-664A-DAB8-698D-AA97111D4507}"/>
              </a:ext>
            </a:extLst>
          </p:cNvPr>
          <p:cNvSpPr/>
          <p:nvPr/>
        </p:nvSpPr>
        <p:spPr>
          <a:xfrm>
            <a:off x="3854426" y="1265235"/>
            <a:ext cx="6352575" cy="946530"/>
          </a:xfrm>
          <a:prstGeom prst="horizontalScroll">
            <a:avLst/>
          </a:prstGeom>
          <a:solidFill>
            <a:schemeClr val="accent5"/>
          </a:soli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3636A8"/>
                </a:solidFill>
                <a:latin typeface="Arial Narrow" panose="020B0606020202030204" pitchFamily="34" charset="0"/>
              </a:rPr>
              <a:t>Первая помощь</a:t>
            </a:r>
          </a:p>
        </p:txBody>
      </p:sp>
      <p:sp>
        <p:nvSpPr>
          <p:cNvPr id="10" name="Свиток: горизонтальный 9">
            <a:extLst>
              <a:ext uri="{FF2B5EF4-FFF2-40B4-BE49-F238E27FC236}">
                <a16:creationId xmlns:a16="http://schemas.microsoft.com/office/drawing/2014/main" id="{958168DA-D8BF-230D-DCDC-B59F08DA9E4C}"/>
              </a:ext>
            </a:extLst>
          </p:cNvPr>
          <p:cNvSpPr/>
          <p:nvPr/>
        </p:nvSpPr>
        <p:spPr>
          <a:xfrm>
            <a:off x="3854425" y="2342565"/>
            <a:ext cx="6346098" cy="946529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3636A8"/>
                </a:solidFill>
                <a:latin typeface="Arial Narrow" panose="020B0606020202030204" pitchFamily="34" charset="0"/>
              </a:rPr>
              <a:t>Первичная медико-санитарная помощь</a:t>
            </a:r>
          </a:p>
        </p:txBody>
      </p:sp>
      <p:sp>
        <p:nvSpPr>
          <p:cNvPr id="11" name="Свиток: горизонтальный 10">
            <a:extLst>
              <a:ext uri="{FF2B5EF4-FFF2-40B4-BE49-F238E27FC236}">
                <a16:creationId xmlns:a16="http://schemas.microsoft.com/office/drawing/2014/main" id="{E73F9C0C-83C1-5B36-5522-05A26C87D124}"/>
              </a:ext>
            </a:extLst>
          </p:cNvPr>
          <p:cNvSpPr/>
          <p:nvPr/>
        </p:nvSpPr>
        <p:spPr>
          <a:xfrm>
            <a:off x="3852869" y="3336273"/>
            <a:ext cx="6336704" cy="1056451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3636A8"/>
                </a:solidFill>
                <a:latin typeface="Arial Narrow" panose="020B0606020202030204" pitchFamily="34" charset="0"/>
              </a:rPr>
              <a:t>Специализированная, в том числе высокотехнологичная, медицинская помощь</a:t>
            </a:r>
          </a:p>
        </p:txBody>
      </p:sp>
      <p:sp>
        <p:nvSpPr>
          <p:cNvPr id="12" name="Свиток: горизонтальный 11">
            <a:extLst>
              <a:ext uri="{FF2B5EF4-FFF2-40B4-BE49-F238E27FC236}">
                <a16:creationId xmlns:a16="http://schemas.microsoft.com/office/drawing/2014/main" id="{D0025280-FB85-0CBC-D9FD-49E9F86D9DEC}"/>
              </a:ext>
            </a:extLst>
          </p:cNvPr>
          <p:cNvSpPr/>
          <p:nvPr/>
        </p:nvSpPr>
        <p:spPr>
          <a:xfrm>
            <a:off x="3810896" y="4479101"/>
            <a:ext cx="6336704" cy="959222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3636A8"/>
                </a:solidFill>
                <a:latin typeface="Arial Narrow" panose="020B0606020202030204" pitchFamily="34" charset="0"/>
              </a:rPr>
              <a:t>Скорая, в том числе скорая специализированная, медицинская помощь</a:t>
            </a:r>
          </a:p>
        </p:txBody>
      </p:sp>
      <p:sp>
        <p:nvSpPr>
          <p:cNvPr id="13" name="Свиток: горизонтальный 12">
            <a:extLst>
              <a:ext uri="{FF2B5EF4-FFF2-40B4-BE49-F238E27FC236}">
                <a16:creationId xmlns:a16="http://schemas.microsoft.com/office/drawing/2014/main" id="{62A03C4C-5155-48F1-9B9F-0D55E7D67AC3}"/>
              </a:ext>
            </a:extLst>
          </p:cNvPr>
          <p:cNvSpPr/>
          <p:nvPr/>
        </p:nvSpPr>
        <p:spPr>
          <a:xfrm>
            <a:off x="3879690" y="5517231"/>
            <a:ext cx="6327310" cy="839266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3636A8"/>
                </a:solidFill>
                <a:latin typeface="Arial Narrow" panose="020B0606020202030204" pitchFamily="34" charset="0"/>
              </a:rPr>
              <a:t>Паллиативная медицинская помощь</a:t>
            </a:r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059C8B5A-1F28-B31A-3881-C41F641992FE}"/>
              </a:ext>
            </a:extLst>
          </p:cNvPr>
          <p:cNvSpPr/>
          <p:nvPr/>
        </p:nvSpPr>
        <p:spPr>
          <a:xfrm rot="16200000">
            <a:off x="3133058" y="5517231"/>
            <a:ext cx="360040" cy="792088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низ 14">
            <a:extLst>
              <a:ext uri="{FF2B5EF4-FFF2-40B4-BE49-F238E27FC236}">
                <a16:creationId xmlns:a16="http://schemas.microsoft.com/office/drawing/2014/main" id="{5FAA2A3E-0E17-17C0-F152-09C69630A34D}"/>
              </a:ext>
            </a:extLst>
          </p:cNvPr>
          <p:cNvSpPr/>
          <p:nvPr/>
        </p:nvSpPr>
        <p:spPr>
          <a:xfrm rot="16200000">
            <a:off x="3112072" y="4559857"/>
            <a:ext cx="360040" cy="792088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996708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401C84-F31B-44A1-0C78-203D94EB3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680" y="620688"/>
            <a:ext cx="6995120" cy="1143000"/>
          </a:xfrm>
        </p:spPr>
        <p:txBody>
          <a:bodyPr/>
          <a:lstStyle/>
          <a:p>
            <a:r>
              <a:rPr lang="ru-RU" sz="32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СОСТОЯНИЙ, ПРИ КОТОРЫХ ОКАЗЫВАЕТСЯ ПЕРВАЯ ПОМОЩЬ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2D1531-3179-490C-132F-A76FE81D1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0640" y="1797288"/>
            <a:ext cx="8480160" cy="4728056"/>
          </a:xfrm>
        </p:spPr>
        <p:txBody>
          <a:bodyPr/>
          <a:lstStyle/>
          <a:p>
            <a:pPr marL="0" indent="360363" algn="just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Отсутствие сознания.	</a:t>
            </a:r>
          </a:p>
          <a:p>
            <a:pPr marL="0" indent="360363" algn="just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Остановка дыхания и кровообращения. </a:t>
            </a:r>
          </a:p>
          <a:p>
            <a:pPr marL="0" indent="360363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Наружные кровотечения. </a:t>
            </a:r>
          </a:p>
          <a:p>
            <a:pPr marL="0" indent="360363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Инородные тела верхних дыхательных путей.</a:t>
            </a:r>
          </a:p>
          <a:p>
            <a:pPr marL="0" indent="360363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Травмы различных областей тела.</a:t>
            </a:r>
          </a:p>
          <a:p>
            <a:pPr marL="0" indent="360363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Ожоги, эффекты воздействия высоких температур, теплового излучения. </a:t>
            </a:r>
          </a:p>
          <a:p>
            <a:pPr marL="0" indent="360363" algn="ju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Отморожение и другие эффекты воздействия низких температур.</a:t>
            </a:r>
          </a:p>
          <a:p>
            <a:pPr marL="0" indent="360363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Отравления.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kern="1200" dirty="0">
                <a:solidFill>
                  <a:srgbClr val="FF0000"/>
                </a:solidFill>
                <a:latin typeface="Arial Narrow" panose="020B0606020202030204" pitchFamily="34" charset="0"/>
              </a:rPr>
              <a:t>Приказ Минздравсоцразвития России от 04.05.2012 N 477н (ред. от 07.11.2012) "Об утверждении перечня состояний, при которых оказывается первая помощь, и перечня мероприятий по оказанию первой помощи</a:t>
            </a:r>
          </a:p>
        </p:txBody>
      </p:sp>
    </p:spTree>
    <p:extLst>
      <p:ext uri="{BB962C8B-B14F-4D97-AF65-F5344CB8AC3E}">
        <p14:creationId xmlns:p14="http://schemas.microsoft.com/office/powerpoint/2010/main" val="896641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221016-AEA3-640B-7F79-0C98C046F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135" y="404892"/>
            <a:ext cx="6851104" cy="1066130"/>
          </a:xfrm>
        </p:spPr>
        <p:txBody>
          <a:bodyPr/>
          <a:lstStyle/>
          <a:p>
            <a:r>
              <a:rPr lang="ru-RU" sz="32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МЕРОПРИЯТИЙ ПО ОКАЗАНИЮ ПЕРВОЙ ПОМОЩИ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42C45E-715F-3D70-205E-A3CCF3CA4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528" y="1762274"/>
            <a:ext cx="8379711" cy="96470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1. Мероприятия по оценке обстановки и обеспечению безопасных условий для оказания первой помощи: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62D229-A798-6492-F41E-46DD0CCC1E90}"/>
              </a:ext>
            </a:extLst>
          </p:cNvPr>
          <p:cNvSpPr txBox="1"/>
          <p:nvPr/>
        </p:nvSpPr>
        <p:spPr>
          <a:xfrm>
            <a:off x="1703512" y="2852937"/>
            <a:ext cx="8784976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solidFill>
                  <a:srgbClr val="3636A8"/>
                </a:solidFill>
                <a:latin typeface="Arial Narrow" panose="020B0606020202030204" pitchFamily="34" charset="0"/>
              </a:rPr>
              <a:t>1) </a:t>
            </a:r>
            <a:r>
              <a:rPr lang="ru-RU" sz="2300" dirty="0">
                <a:solidFill>
                  <a:srgbClr val="3636A8"/>
                </a:solidFill>
                <a:latin typeface="Arial Narrow" panose="020B0606020202030204" pitchFamily="34" charset="0"/>
              </a:rPr>
              <a:t>определение угрожающих факторов для собственной жизни и здоровья;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solidFill>
                  <a:srgbClr val="3636A8"/>
                </a:solidFill>
                <a:latin typeface="Arial Narrow" panose="020B0606020202030204" pitchFamily="34" charset="0"/>
              </a:rPr>
              <a:t>2) определение угрожающих факторов для жизни и здоровья пострадавшего;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solidFill>
                  <a:srgbClr val="3636A8"/>
                </a:solidFill>
                <a:latin typeface="Arial Narrow" panose="020B0606020202030204" pitchFamily="34" charset="0"/>
              </a:rPr>
              <a:t>3) устранение угрожающих факторов для жизни и здоровья;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solidFill>
                  <a:srgbClr val="3636A8"/>
                </a:solidFill>
                <a:latin typeface="Arial Narrow" panose="020B0606020202030204" pitchFamily="34" charset="0"/>
              </a:rPr>
              <a:t>4) прекращение действия повреждающих факторов на пострадавшего;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solidFill>
                  <a:srgbClr val="3636A8"/>
                </a:solidFill>
                <a:latin typeface="Arial Narrow" panose="020B0606020202030204" pitchFamily="34" charset="0"/>
              </a:rPr>
              <a:t>5) оценка количества пострадавших;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solidFill>
                  <a:srgbClr val="3636A8"/>
                </a:solidFill>
                <a:latin typeface="Arial Narrow" panose="020B0606020202030204" pitchFamily="34" charset="0"/>
              </a:rPr>
              <a:t>6) извлечение пострадавшего из транспортного средства или других труднодоступных мест;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solidFill>
                  <a:srgbClr val="3636A8"/>
                </a:solidFill>
                <a:latin typeface="Arial Narrow" panose="020B0606020202030204" pitchFamily="34" charset="0"/>
              </a:rPr>
              <a:t>7) перемещение пострадавшего.</a:t>
            </a:r>
          </a:p>
        </p:txBody>
      </p:sp>
    </p:spTree>
    <p:extLst>
      <p:ext uri="{BB962C8B-B14F-4D97-AF65-F5344CB8AC3E}">
        <p14:creationId xmlns:p14="http://schemas.microsoft.com/office/powerpoint/2010/main" val="3450274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F9A6F9-D7E4-FCEF-3B86-A149BE6F0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696" y="274638"/>
            <a:ext cx="6851104" cy="1143000"/>
          </a:xfrm>
        </p:spPr>
        <p:txBody>
          <a:bodyPr/>
          <a:lstStyle/>
          <a:p>
            <a:r>
              <a:rPr lang="ru-RU" sz="32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МЕРОПРИЯТИЙ ПО ОКАЗАНИЮ ПЕРВОЙ ПОМОЩИ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7CA2F3-1790-C0A9-2212-BC8378CAC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7508" y="2204864"/>
            <a:ext cx="8856984" cy="410445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2. </a:t>
            </a:r>
            <a:r>
              <a:rPr lang="ru-RU" sz="2300" b="1" kern="1200" dirty="0">
                <a:solidFill>
                  <a:srgbClr val="3636A8"/>
                </a:solidFill>
                <a:highlight>
                  <a:srgbClr val="FFFF00"/>
                </a:highlight>
                <a:latin typeface="Arial Narrow" panose="020B0606020202030204" pitchFamily="34" charset="0"/>
              </a:rPr>
              <a:t>Вызов скорой медицинской помощи, других специальных служб, сотрудники которых обязаны оказывать первую помощь в соответствии с федеральным законом или со специальным правилом</a:t>
            </a:r>
            <a:r>
              <a:rPr lang="ru-RU" sz="23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3. Определение наличия сознания у пострадавшего.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4. Мероприятия по восстановлению проходимости дыхательных путей и определению признаков жизни у пострадавшего: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1) запрокидывание головы с подъемом подбородка;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2) выдвижение нижней челюсти;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3) определение наличия дыхания с помощью слуха, зрения и осязания;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4) определение наличия кровообращения, проверка пульса на магистральных артериях.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702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39EAA-CE26-2565-4EA2-980CF65C0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5720" y="620688"/>
            <a:ext cx="6491064" cy="1143000"/>
          </a:xfrm>
        </p:spPr>
        <p:txBody>
          <a:bodyPr/>
          <a:lstStyle/>
          <a:p>
            <a:r>
              <a:rPr lang="ru-RU" sz="32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МЕРОПРИЯТИЙ ПО ОКАЗАНИЮ ПЕРВОЙ ПОМОЩИ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EFCA5D-AF60-9550-45C8-B961331F2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6503" y="2030091"/>
            <a:ext cx="8229600" cy="377517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5. Мероприятия по проведению сердечно-легочной реанимации до появления признаков жизни: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1) давление руками на грудину пострадавшего;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2) искусственное дыхание "Рот ко рту";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3) искусственное дыхание "Рот к носу";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4) искусственное дыхание с использованием устройства для искусственного дыхания В соответствии с утвержденными требованиями к комплектации медицинскими изделиями аптечек (укладок, наборов, комплектов) для оказания первой помощи.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(в ред. </a:t>
            </a: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Приказа Минздрава России от 07.11.2012 N 586н)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34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BF1209-3D06-CEB0-D4DF-145AC5A80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7728" y="620688"/>
            <a:ext cx="6275040" cy="1066130"/>
          </a:xfrm>
        </p:spPr>
        <p:txBody>
          <a:bodyPr/>
          <a:lstStyle/>
          <a:p>
            <a:r>
              <a:rPr lang="ru-RU" sz="3200" b="1" kern="1200" dirty="0">
                <a:solidFill>
                  <a:srgbClr val="FF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МЕРОПРИЯТИЙ ПО ОКАЗАНИЮ ПЕРВОЙ ПОМОЩИ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7FCB86-25BA-D609-56D1-59902C160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1874838"/>
            <a:ext cx="8640960" cy="498316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6. Мероприятия по поддержанию проходимости дыхательных путей: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1) придание устойчивого бокового положения;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2) запрокидывание головы с подъемом подбородка;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3) выдвижение нижней челюсти.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1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7. Мероприятия по обзорному осмотру пострадавшего и временной остановке наружного кровотечения: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1) обзорный осмотр пострадавшего на наличие кровотечений;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2) пальцевое прижатие артерии;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3) наложение жгута;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4) максимальное сгибание конечности в суставе;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5) прямое давление на рану;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kern="1200" dirty="0">
                <a:solidFill>
                  <a:srgbClr val="3636A8"/>
                </a:solidFill>
                <a:latin typeface="Arial Narrow" panose="020B0606020202030204" pitchFamily="34" charset="0"/>
              </a:rPr>
              <a:t>6) наложение давящей повязки.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183597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13346</TotalTime>
  <Words>1015</Words>
  <Application>Microsoft Office PowerPoint</Application>
  <PresentationFormat>Широкоэкранный</PresentationFormat>
  <Paragraphs>95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Calibri</vt:lpstr>
      <vt:lpstr>Times New Roman</vt:lpstr>
      <vt:lpstr>Wingdings</vt:lpstr>
      <vt:lpstr>Специальное оформление</vt:lpstr>
      <vt:lpstr>1_Специальное оформление</vt:lpstr>
      <vt:lpstr>Презентация PowerPoint</vt:lpstr>
      <vt:lpstr>ФЕДЕРАЛЬНЫЙ ЗАКОН ОТ 29.12.2012 N 273-ФЗ "ОБ ОБРАЗОВАНИИ В РОССИЙСКОЙ ФЕДЕРАЦИИ"  (С ИЗМ. И ДОП., ВСТУП. В СИЛУ С 25.07.2022) </vt:lpstr>
      <vt:lpstr>Презентация PowerPoint</vt:lpstr>
      <vt:lpstr>ВИДЫ ПОМОЩИ</vt:lpstr>
      <vt:lpstr>ПЕРЕЧЕНЬ СОСТОЯНИЙ, ПРИ КОТОРЫХ ОКАЗЫВАЕТСЯ ПЕРВАЯ ПОМОЩЬ </vt:lpstr>
      <vt:lpstr>ПЕРЕЧЕНЬ МЕРОПРИЯТИЙ ПО ОКАЗАНИЮ ПЕРВОЙ ПОМОЩИ</vt:lpstr>
      <vt:lpstr>ПЕРЕЧЕНЬ МЕРОПРИЯТИЙ ПО ОКАЗАНИЮ ПЕРВОЙ ПОМОЩИ</vt:lpstr>
      <vt:lpstr>ПЕРЕЧЕНЬ МЕРОПРИЯТИЙ ПО ОКАЗАНИЮ ПЕРВОЙ ПОМОЩИ</vt:lpstr>
      <vt:lpstr>ПЕРЕЧЕНЬ МЕРОПРИЯТИЙ ПО ОКАЗАНИЮ ПЕРВОЙ ПОМОЩИ</vt:lpstr>
      <vt:lpstr>ПЕРЕЧЕНЬ МЕРОПРИЯТИЙ ПО ОКАЗАНИЮ ПЕРВОЙ ПОМОЩИ</vt:lpstr>
      <vt:lpstr>ПЕРЕЧЕНЬ МЕРОПРИЯТИЙ ПО ОКАЗАНИЮ ПЕРВОЙ ПОМОЩИ</vt:lpstr>
      <vt:lpstr>ПЕРЕЧЕНЬ МЕРОПРИЯТИЙ ПО ОКАЗАНИЮ ПЕРВОЙ ПОМОЩИ</vt:lpstr>
      <vt:lpstr>ПЕРЕЧЕНЬ МЕРОПРИЯТИЙ ПО ОКАЗАНИЮ ПЕРВОЙ ПОМОЩИ 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Наталья Илхановна</cp:lastModifiedBy>
  <cp:revision>985</cp:revision>
  <dcterms:created xsi:type="dcterms:W3CDTF">2012-07-09T18:19:04Z</dcterms:created>
  <dcterms:modified xsi:type="dcterms:W3CDTF">2022-09-01T05:53:49Z</dcterms:modified>
</cp:coreProperties>
</file>